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8" r:id="rId4"/>
    <p:sldId id="263" r:id="rId5"/>
    <p:sldId id="265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6230-B37F-4A1B-BA12-A43F2159745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6839-2377-4B03-8569-6EFD34EC2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5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6839-2377-4B03-8569-6EFD34EC24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1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hare.yandex.net/go.xml?service=surfingbird&amp;url=http://apsych.ru/2013/04/18/detki-2-3-let-yaselnaya-gruppa/&amp;title=%D0%92%D0%BE%D0%B7%D1%80%D0%B0%D1%81%D1%82%D0%BD%D1%8B%D0%B5%20%D0%BE%D1%81%D0%BE%D0%B1%D0%B5%D0%BD%D0%BD%D0%BE%D1%81%D1%82%D0%B8%20%D0%B4%D0%B5%D1%82%D0%B5%D0%B9%202-3%20%D0%BB%D0%B5%D1%82%20(%D1%8F%D1%81%D0%B5%D0%BB%D1%8C%D0%BD%D0%B0%D1%8F%20%D0%B3%D1%80%D1%83%D0%BF%D0%BF%D0%B0)%20|%20%D0%94%D0%B5%D1%82%D1%81%D0%BA%D0%B0%D1%8F%20%D0%BF%D1%81%D0%B8%D1%85%D0%BE%D0%BB%D0%BE%D0%B3%D0%B8%D1%8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556792"/>
            <a:ext cx="514806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Возрастные особенности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1,6</a:t>
            </a: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-2 </a:t>
            </a: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Ранний возраст завершается кризисом трех лет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Ребенок осознает себя как отдельного человека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отличного от взрослого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 У него формируется образ </a:t>
            </a:r>
            <a:r>
              <a:rPr lang="ru-RU" sz="2200" b="1" dirty="0" smtClean="0">
                <a:solidFill>
                  <a:srgbClr val="C00000"/>
                </a:solidFill>
              </a:rPr>
              <a:t>Я- новая позиции САМ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В</a:t>
            </a:r>
            <a:r>
              <a:rPr lang="ru-RU" sz="2200" dirty="0" smtClean="0">
                <a:solidFill>
                  <a:srgbClr val="0070C0"/>
                </a:solidFill>
              </a:rPr>
              <a:t>озрастание его самостоятельности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и активности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требуют от близких взрослых своевременной перестройки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Если новые отношения с ребенком не складываются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его инициатива не поощряется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самостоятельность постоянно ограничивается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у ребенка возникают собственно </a:t>
            </a:r>
            <a:r>
              <a:rPr lang="ru-RU" sz="2200" dirty="0" smtClean="0">
                <a:solidFill>
                  <a:srgbClr val="C00000"/>
                </a:solidFill>
              </a:rPr>
              <a:t>КРИЗИСНЫЕ ЯВЛЕНИЯ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проявляющиеся в отношениях со взрослыми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Кризис может продолжаться от нескольких месяцев до двух лет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8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Кризис </a:t>
            </a:r>
            <a:r>
              <a:rPr lang="ru-RU" sz="2200" dirty="0">
                <a:solidFill>
                  <a:srgbClr val="0070C0"/>
                </a:solidFill>
              </a:rPr>
              <a:t>2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лет  </a:t>
            </a:r>
            <a:r>
              <a:rPr lang="ru-RU" sz="2200" dirty="0">
                <a:solidFill>
                  <a:srgbClr val="0070C0"/>
                </a:solidFill>
              </a:rPr>
              <a:t>часто сопровождается рядом отрицательных проявлений : 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Негативизмом 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Упрямством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200" dirty="0">
                <a:solidFill>
                  <a:srgbClr val="0070C0"/>
                </a:solidFill>
              </a:rPr>
              <a:t>Н</a:t>
            </a:r>
            <a:r>
              <a:rPr lang="ru-RU" sz="2200" dirty="0" smtClean="0">
                <a:solidFill>
                  <a:srgbClr val="0070C0"/>
                </a:solidFill>
              </a:rPr>
              <a:t>арушением </a:t>
            </a:r>
            <a:r>
              <a:rPr lang="ru-RU" sz="2200" dirty="0">
                <a:solidFill>
                  <a:srgbClr val="0070C0"/>
                </a:solidFill>
              </a:rPr>
              <a:t>общения со </a:t>
            </a:r>
            <a:r>
              <a:rPr lang="ru-RU" sz="2200" dirty="0" smtClean="0">
                <a:solidFill>
                  <a:srgbClr val="0070C0"/>
                </a:solidFill>
              </a:rPr>
              <a:t>взрослым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Строптивостью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Своеволием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Протестом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Симптомом обесценивания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Деспотизмом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endParaRPr lang="en-US" sz="2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5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328592"/>
          </a:xfrm>
        </p:spPr>
        <p:txBody>
          <a:bodyPr/>
          <a:lstStyle/>
          <a:p>
            <a:r>
              <a:rPr lang="ru-RU" sz="2200" dirty="0" smtClean="0">
                <a:solidFill>
                  <a:srgbClr val="0070C0"/>
                </a:solidFill>
              </a:rPr>
              <a:t>Ели ребенок </a:t>
            </a:r>
            <a:r>
              <a:rPr lang="ru-RU" sz="2200" dirty="0" smtClean="0">
                <a:solidFill>
                  <a:srgbClr val="C00000"/>
                </a:solidFill>
              </a:rPr>
              <a:t>упрямится</a:t>
            </a:r>
            <a:r>
              <a:rPr lang="en-US" sz="2200" dirty="0" smtClean="0">
                <a:solidFill>
                  <a:srgbClr val="C00000"/>
                </a:solidFill>
              </a:rPr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не придавайте этому большого значения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 Примите к сведению этот приступ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но не очень волнуйтесь за ребенка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Оставайтесь вовремя приступа </a:t>
            </a:r>
            <a:r>
              <a:rPr lang="ru-RU" sz="2200" dirty="0" smtClean="0">
                <a:solidFill>
                  <a:srgbClr val="C00000"/>
                </a:solidFill>
              </a:rPr>
              <a:t>упрямства</a:t>
            </a:r>
            <a:r>
              <a:rPr lang="ru-RU" sz="2200" dirty="0" smtClean="0">
                <a:solidFill>
                  <a:srgbClr val="0070C0"/>
                </a:solidFill>
              </a:rPr>
              <a:t> рядом с ребенком и дайте ему почувствовать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что понимаете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как он страдает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200" u="sng" dirty="0" smtClean="0">
                <a:solidFill>
                  <a:srgbClr val="0070C0"/>
                </a:solidFill>
              </a:rPr>
              <a:t>Не пытайтесь в это время что-либо внушать ребенку</a:t>
            </a:r>
            <a:r>
              <a:rPr lang="en-US" sz="2200" u="sng" dirty="0" smtClean="0">
                <a:solidFill>
                  <a:srgbClr val="0070C0"/>
                </a:solidFill>
              </a:rPr>
              <a:t>.</a:t>
            </a:r>
            <a:r>
              <a:rPr lang="ru-RU" sz="2200" u="sng" dirty="0" smtClean="0">
                <a:solidFill>
                  <a:srgbClr val="0070C0"/>
                </a:solidFill>
              </a:rPr>
              <a:t> Ругать и наказывать  </a:t>
            </a:r>
            <a:r>
              <a:rPr lang="ru-RU" sz="2200" dirty="0" smtClean="0">
                <a:solidFill>
                  <a:srgbClr val="0070C0"/>
                </a:solidFill>
              </a:rPr>
              <a:t>в такой ситуации не имеет смысла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u="sng" dirty="0" smtClean="0">
                <a:solidFill>
                  <a:srgbClr val="0070C0"/>
                </a:solidFill>
              </a:rPr>
              <a:t>Он сильно возбужден и не сможет вас понять</a:t>
            </a:r>
            <a:r>
              <a:rPr lang="en-US" sz="2200" u="sng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2200" u="sng" dirty="0" smtClean="0">
                <a:solidFill>
                  <a:srgbClr val="0070C0"/>
                </a:solidFill>
              </a:rPr>
              <a:t>Будьте в поведении с ребенком настойчивы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не говорите «да»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когда необходимо твердое «нет»</a:t>
            </a:r>
            <a:r>
              <a:rPr lang="en-US" sz="2200" u="sng" dirty="0" smtClean="0">
                <a:solidFill>
                  <a:srgbClr val="0070C0"/>
                </a:solidFill>
              </a:rPr>
              <a:t>,</a:t>
            </a:r>
            <a:r>
              <a:rPr lang="ru-RU" sz="2200" u="sng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оставайтесь и дальше при этом мнении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Не пытайтесь любыми путями сгладить кризис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помня</a:t>
            </a:r>
            <a:r>
              <a:rPr lang="en-US" sz="2200" dirty="0" smtClean="0">
                <a:solidFill>
                  <a:srgbClr val="C00000"/>
                </a:solidFill>
              </a:rPr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что в дальнейшем у ребенка может повыситься чувство ответственности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136904" cy="5256584"/>
          </a:xfrm>
        </p:spPr>
        <p:txBody>
          <a:bodyPr/>
          <a:lstStyle/>
          <a:p>
            <a:pPr algn="ctr">
              <a:buNone/>
            </a:pPr>
            <a:r>
              <a:rPr lang="ru-RU" sz="22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cs typeface="Calibri" pitchFamily="34" charset="0"/>
              </a:rPr>
              <a:t>Причины </a:t>
            </a:r>
            <a:r>
              <a:rPr lang="ru-RU" sz="2400" b="1" dirty="0">
                <a:solidFill>
                  <a:srgbClr val="003399"/>
                </a:solidFill>
                <a:cs typeface="Calibri" pitchFamily="34" charset="0"/>
              </a:rPr>
              <a:t>капризов и </a:t>
            </a:r>
            <a:r>
              <a:rPr lang="ru-RU" sz="2400" b="1" dirty="0" smtClean="0">
                <a:solidFill>
                  <a:srgbClr val="003399"/>
                </a:solidFill>
                <a:cs typeface="Calibri" pitchFamily="34" charset="0"/>
              </a:rPr>
              <a:t>упрямства </a:t>
            </a:r>
            <a:r>
              <a:rPr lang="ru-RU" sz="2400" b="1" dirty="0">
                <a:solidFill>
                  <a:srgbClr val="003399"/>
                </a:solidFill>
                <a:cs typeface="Calibri" pitchFamily="34" charset="0"/>
              </a:rPr>
              <a:t>могут быть</a:t>
            </a:r>
            <a:r>
              <a:rPr lang="ru-RU" sz="2200" dirty="0">
                <a:solidFill>
                  <a:srgbClr val="003399"/>
                </a:solidFill>
                <a:cs typeface="Calibri" pitchFamily="34" charset="0"/>
              </a:rPr>
              <a:t>: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B0F0"/>
                </a:solidFill>
                <a:cs typeface="Calibri" pitchFamily="34" charset="0"/>
              </a:rPr>
              <a:t>Нарушения режима дня.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B0F0"/>
                </a:solidFill>
                <a:cs typeface="Calibri" pitchFamily="34" charset="0"/>
              </a:rPr>
              <a:t>Обилие новых впечатлений.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B0F0"/>
                </a:solidFill>
                <a:cs typeface="Calibri" pitchFamily="34" charset="0"/>
              </a:rPr>
              <a:t>Плохое самочувствие во время болезни.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B0F0"/>
                </a:solidFill>
                <a:cs typeface="Calibri" pitchFamily="34" charset="0"/>
              </a:rPr>
              <a:t>Переутомление (физическое и психическое).</a:t>
            </a:r>
          </a:p>
          <a:p>
            <a:pPr algn="ctr">
              <a:buNone/>
            </a:pPr>
            <a:r>
              <a:rPr lang="ru-RU" sz="2200" b="1" dirty="0">
                <a:solidFill>
                  <a:srgbClr val="003399"/>
                </a:solidFill>
                <a:cs typeface="Calibri" pitchFamily="34" charset="0"/>
              </a:rPr>
              <a:t>Преодолеть капризы можно, если:</a:t>
            </a:r>
          </a:p>
          <a:p>
            <a:pPr>
              <a:buClr>
                <a:srgbClr val="003399"/>
              </a:buClr>
            </a:pP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Все члены семьи будут иметь</a:t>
            </a:r>
            <a:r>
              <a:rPr lang="ru-RU" sz="2200" u="sng" dirty="0">
                <a:cs typeface="Calibri" pitchFamily="34" charset="0"/>
              </a:rPr>
              <a:t> </a:t>
            </a:r>
            <a:r>
              <a:rPr lang="ru-RU" sz="2200" b="1" u="sng" dirty="0">
                <a:solidFill>
                  <a:srgbClr val="003399"/>
                </a:solidFill>
                <a:cs typeface="Calibri" pitchFamily="34" charset="0"/>
              </a:rPr>
              <a:t>единые требования </a:t>
            </a: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к ребенку.</a:t>
            </a:r>
          </a:p>
          <a:p>
            <a:pPr>
              <a:buClr>
                <a:srgbClr val="003399"/>
              </a:buClr>
            </a:pP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Будут</a:t>
            </a:r>
            <a:r>
              <a:rPr lang="ru-RU" sz="2200" u="sng" dirty="0">
                <a:cs typeface="Calibri" pitchFamily="34" charset="0"/>
              </a:rPr>
              <a:t> </a:t>
            </a:r>
            <a:r>
              <a:rPr lang="ru-RU" sz="2200" b="1" u="sng" dirty="0">
                <a:solidFill>
                  <a:srgbClr val="003399"/>
                </a:solidFill>
                <a:cs typeface="Calibri" pitchFamily="34" charset="0"/>
              </a:rPr>
              <a:t>тверды в позиции</a:t>
            </a: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, дадут понять значение слова </a:t>
            </a:r>
            <a:r>
              <a:rPr lang="ru-RU" sz="2200" b="1" i="1" u="sng" dirty="0">
                <a:solidFill>
                  <a:srgbClr val="FF0000"/>
                </a:solidFill>
                <a:cs typeface="Calibri" pitchFamily="34" charset="0"/>
              </a:rPr>
              <a:t>«нельзя».</a:t>
            </a:r>
          </a:p>
          <a:p>
            <a:pPr>
              <a:buClr>
                <a:srgbClr val="003399"/>
              </a:buClr>
            </a:pPr>
            <a:r>
              <a:rPr lang="ru-RU" sz="2200" dirty="0" smtClean="0">
                <a:solidFill>
                  <a:srgbClr val="00B0F0"/>
                </a:solidFill>
                <a:cs typeface="Calibri" pitchFamily="34" charset="0"/>
              </a:rPr>
              <a:t>Научать </a:t>
            </a:r>
            <a:r>
              <a:rPr lang="ru-RU" sz="2200" dirty="0">
                <a:solidFill>
                  <a:srgbClr val="00B0F0"/>
                </a:solidFill>
                <a:cs typeface="Calibri" pitchFamily="34" charset="0"/>
              </a:rPr>
              <a:t>ребенка хотеть, т.е. вырабатывать настойчивость в достижении цели.</a:t>
            </a:r>
          </a:p>
          <a:p>
            <a:pPr>
              <a:buClr>
                <a:srgbClr val="003399"/>
              </a:buClr>
            </a:pP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Будут </a:t>
            </a:r>
            <a:r>
              <a:rPr lang="ru-RU" sz="2200" b="1" u="sng" dirty="0">
                <a:solidFill>
                  <a:srgbClr val="003399"/>
                </a:solidFill>
                <a:cs typeface="Calibri" pitchFamily="34" charset="0"/>
              </a:rPr>
              <a:t>развивать</a:t>
            </a:r>
            <a:r>
              <a:rPr lang="ru-RU" sz="2200" u="sng" dirty="0">
                <a:cs typeface="Calibri" pitchFamily="34" charset="0"/>
              </a:rPr>
              <a:t> </a:t>
            </a:r>
            <a:r>
              <a:rPr lang="ru-RU" sz="2200" u="sng" dirty="0">
                <a:solidFill>
                  <a:srgbClr val="00B0F0"/>
                </a:solidFill>
                <a:cs typeface="Calibri" pitchFamily="34" charset="0"/>
              </a:rPr>
              <a:t>у ребенка</a:t>
            </a:r>
            <a:r>
              <a:rPr lang="ru-RU" sz="2200" u="sng" dirty="0">
                <a:cs typeface="Calibri" pitchFamily="34" charset="0"/>
              </a:rPr>
              <a:t> </a:t>
            </a:r>
            <a:r>
              <a:rPr lang="ru-RU" sz="2200" b="1" u="sng" dirty="0">
                <a:solidFill>
                  <a:srgbClr val="003399"/>
                </a:solidFill>
                <a:cs typeface="Calibri" pitchFamily="34" charset="0"/>
              </a:rPr>
              <a:t>самостоятельность в совместной со взрослыми деятельност</a:t>
            </a:r>
            <a:r>
              <a:rPr lang="ru-RU" sz="2200" b="1" dirty="0">
                <a:solidFill>
                  <a:srgbClr val="003399"/>
                </a:solidFill>
                <a:cs typeface="Calibri" pitchFamily="34" charset="0"/>
              </a:rPr>
              <a:t>и</a:t>
            </a:r>
            <a:r>
              <a:rPr lang="ru-RU" sz="2200" b="1" i="1" dirty="0">
                <a:solidFill>
                  <a:srgbClr val="003399"/>
                </a:solidFill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6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2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en-US" sz="2200" dirty="0" smtClean="0"/>
              <a:t>  </a:t>
            </a:r>
            <a:r>
              <a:rPr lang="ru-RU" sz="2200" u="sng" dirty="0" smtClean="0">
                <a:solidFill>
                  <a:srgbClr val="00B0F0"/>
                </a:solidFill>
              </a:rPr>
              <a:t>Дети раннего возраста – очаровательные существа</a:t>
            </a:r>
            <a:r>
              <a:rPr lang="en-US" sz="2200" u="sng" dirty="0" smtClean="0">
                <a:solidFill>
                  <a:srgbClr val="00B0F0"/>
                </a:solidFill>
              </a:rPr>
              <a:t>.</a:t>
            </a:r>
            <a:r>
              <a:rPr lang="ru-RU" sz="2200" u="sng" dirty="0" smtClean="0">
                <a:solidFill>
                  <a:srgbClr val="00B0F0"/>
                </a:solidFill>
              </a:rPr>
              <a:t> Они любознательны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любопытные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искренни</a:t>
            </a:r>
            <a:r>
              <a:rPr lang="en-US" sz="2200" u="sng" dirty="0" smtClean="0">
                <a:solidFill>
                  <a:srgbClr val="00B0F0"/>
                </a:solidFill>
              </a:rPr>
              <a:t>, </a:t>
            </a:r>
            <a:r>
              <a:rPr lang="ru-RU" sz="2200" u="sng" dirty="0" smtClean="0">
                <a:solidFill>
                  <a:srgbClr val="00B0F0"/>
                </a:solidFill>
              </a:rPr>
              <a:t>забавны</a:t>
            </a:r>
            <a:r>
              <a:rPr lang="en-US" sz="2200" u="sng" dirty="0" smtClean="0">
                <a:solidFill>
                  <a:srgbClr val="00B0F0"/>
                </a:solidFill>
              </a:rPr>
              <a:t>.</a:t>
            </a:r>
            <a:r>
              <a:rPr lang="ru-RU" sz="2200" u="sng" dirty="0" smtClean="0">
                <a:solidFill>
                  <a:srgbClr val="00B0F0"/>
                </a:solidFill>
              </a:rPr>
              <a:t> Наблюдать за ними – одно удовольствие</a:t>
            </a:r>
            <a:r>
              <a:rPr lang="en-US" sz="2200" u="sng" dirty="0" smtClean="0">
                <a:solidFill>
                  <a:srgbClr val="00B0F0"/>
                </a:solidFill>
              </a:rPr>
              <a:t>. </a:t>
            </a:r>
            <a:r>
              <a:rPr lang="ru-RU" sz="2200" dirty="0" smtClean="0">
                <a:solidFill>
                  <a:srgbClr val="00B0F0"/>
                </a:solidFill>
              </a:rPr>
              <a:t>От маленьких детей к взрослым идут волны умиротворения и расслабленность</a:t>
            </a:r>
            <a:r>
              <a:rPr lang="en-US" sz="2200" dirty="0" smtClean="0">
                <a:solidFill>
                  <a:srgbClr val="00B0F0"/>
                </a:solidFill>
              </a:rPr>
              <a:t>.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u="sng" dirty="0" smtClean="0">
                <a:solidFill>
                  <a:srgbClr val="00B0F0"/>
                </a:solidFill>
              </a:rPr>
              <a:t>Каждый ребенок вправе рассчитывать на бескорыстную любовь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доброжелательность</a:t>
            </a:r>
            <a:r>
              <a:rPr lang="en-US" sz="2200" u="sng" dirty="0" smtClean="0">
                <a:solidFill>
                  <a:srgbClr val="00B0F0"/>
                </a:solidFill>
              </a:rPr>
              <a:t>, </a:t>
            </a:r>
            <a:r>
              <a:rPr lang="ru-RU" sz="2200" u="sng" dirty="0" smtClean="0">
                <a:solidFill>
                  <a:srgbClr val="00B0F0"/>
                </a:solidFill>
              </a:rPr>
              <a:t>ласку</a:t>
            </a:r>
            <a:r>
              <a:rPr lang="en-US" sz="2200" u="sng" dirty="0" smtClean="0">
                <a:solidFill>
                  <a:srgbClr val="00B0F0"/>
                </a:solidFill>
              </a:rPr>
              <a:t>.</a:t>
            </a:r>
            <a:r>
              <a:rPr lang="ru-RU" sz="2200" u="sng" dirty="0" smtClean="0">
                <a:solidFill>
                  <a:srgbClr val="00B0F0"/>
                </a:solidFill>
              </a:rPr>
              <a:t> Будет ли жизнь радостной для ребенка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или наоборот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омрачится неудачами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во многом зависит от нас</a:t>
            </a:r>
            <a:r>
              <a:rPr lang="en-US" sz="2200" u="sng" dirty="0" smtClean="0">
                <a:solidFill>
                  <a:srgbClr val="00B0F0"/>
                </a:solidFill>
              </a:rPr>
              <a:t>,</a:t>
            </a:r>
            <a:r>
              <a:rPr lang="ru-RU" sz="2200" u="sng" dirty="0" smtClean="0">
                <a:solidFill>
                  <a:srgbClr val="00B0F0"/>
                </a:solidFill>
              </a:rPr>
              <a:t> взрослых</a:t>
            </a:r>
            <a:r>
              <a:rPr lang="en-US" sz="2200" u="sng" dirty="0" smtClean="0">
                <a:solidFill>
                  <a:srgbClr val="00B0F0"/>
                </a:solidFill>
              </a:rPr>
              <a:t>.</a:t>
            </a:r>
            <a:r>
              <a:rPr lang="ru-RU" sz="2200" u="sng" dirty="0" smtClean="0">
                <a:solidFill>
                  <a:srgbClr val="00B0F0"/>
                </a:solidFill>
              </a:rPr>
              <a:t> </a:t>
            </a:r>
          </a:p>
          <a:p>
            <a:pPr marL="400050" lvl="1" indent="0" algn="just">
              <a:buNone/>
            </a:pPr>
            <a:r>
              <a:rPr lang="ru-RU" sz="2200" dirty="0" smtClean="0">
                <a:solidFill>
                  <a:srgbClr val="00B0F0"/>
                </a:solidFill>
              </a:rPr>
              <a:t>Нужно нести нашим детям позитивную информацию и стараться во всём служить хорошим примером</a:t>
            </a:r>
            <a:r>
              <a:rPr lang="en-US" sz="2200" dirty="0" smtClean="0">
                <a:solidFill>
                  <a:srgbClr val="00B0F0"/>
                </a:solidFill>
              </a:rPr>
              <a:t>.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endParaRPr lang="ru-RU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внимания!</a:t>
            </a: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68760"/>
            <a:ext cx="5715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649491"/>
          </a:xfrm>
        </p:spPr>
        <p:txBody>
          <a:bodyPr/>
          <a:lstStyle/>
          <a:p>
            <a:pPr marL="0" indent="534988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Каждый ребенок уникален и развивается по своему, выбирая свой собственный путь и темп развития. Но есть нечто общее, позволяющие дать характеристику детям.</a:t>
            </a:r>
          </a:p>
          <a:p>
            <a:pPr marL="0" indent="534988">
              <a:buNone/>
            </a:pPr>
            <a:endParaRPr lang="ru-RU" sz="2200" dirty="0" smtClean="0">
              <a:solidFill>
                <a:srgbClr val="0070C0"/>
              </a:solidFill>
            </a:endParaRPr>
          </a:p>
          <a:p>
            <a:pPr marL="0" indent="534988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     Это – возрастные особенности.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Предлагаем вашему вниманию общий возрастной портрет детей </a:t>
            </a:r>
            <a:r>
              <a:rPr lang="ru-RU" sz="2800" b="1" i="1" dirty="0" smtClean="0">
                <a:solidFill>
                  <a:srgbClr val="0070C0"/>
                </a:solidFill>
              </a:rPr>
              <a:t>1,6 -2 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лет, с показателями разных сторон их развития.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917269"/>
            <a:ext cx="3901884" cy="29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862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Продолжает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развиваться предметная деятельность, ситуативно-деловое общение ребенка и взрослого. </a:t>
            </a:r>
            <a:r>
              <a:rPr lang="ru-RU" sz="2200" u="sng" dirty="0" smtClean="0">
                <a:solidFill>
                  <a:srgbClr val="0070C0"/>
                </a:solidFill>
                <a:latin typeface="+mn-lt"/>
              </a:rPr>
              <a:t>Благодаря </a:t>
            </a:r>
            <a:r>
              <a:rPr lang="ru-RU" sz="2200" u="sng" dirty="0">
                <a:solidFill>
                  <a:srgbClr val="0070C0"/>
                </a:solidFill>
                <a:latin typeface="+mn-lt"/>
              </a:rPr>
              <a:t>своим бесконечным наблюдениям они познакомились и освоились во внешнем </a:t>
            </a:r>
            <a:r>
              <a:rPr lang="ru-RU" sz="2200" u="sng" dirty="0" smtClean="0">
                <a:solidFill>
                  <a:srgbClr val="0070C0"/>
                </a:solidFill>
                <a:latin typeface="+mn-lt"/>
              </a:rPr>
              <a:t>мире. </a:t>
            </a:r>
            <a:r>
              <a:rPr lang="ru-RU" sz="2200" u="sng" dirty="0">
                <a:solidFill>
                  <a:srgbClr val="0070C0"/>
                </a:solidFill>
                <a:latin typeface="+mn-lt"/>
              </a:rPr>
              <a:t>Этот возрастной период еще относится к раннему детству, но считать ребенка беспомощным малышом уже не стоит. Он очень многое может, круг его интересов расширяется, поэтому от вас требуется еще больше терпения и внимания, чтобы помочь ему во всем разобраться.</a:t>
            </a:r>
            <a:endParaRPr lang="ru-RU" sz="2200" u="sng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717032"/>
            <a:ext cx="4098032" cy="278153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37312"/>
          </a:xfrm>
        </p:spPr>
        <p:txBody>
          <a:bodyPr/>
          <a:lstStyle/>
          <a:p>
            <a:pPr indent="534988" algn="just"/>
            <a:r>
              <a:rPr lang="ru-RU" sz="2200" dirty="0">
                <a:solidFill>
                  <a:srgbClr val="0070C0"/>
                </a:solidFill>
                <a:latin typeface="+mn-lt"/>
              </a:rPr>
              <a:t>В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возрасте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2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лет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интенсивно развивается активная речь ребенка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Он начинает активно слушать всё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о чем говорят вокруг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Дети пытаются строить простые предложения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в разговоре со взрослыми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К третьему году жизни ребенок уже должны разговаривать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а не просто говорить (повторять)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Так же  они могут вести беседу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на простые темы – как  зовут его и членов семьи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что он делает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куда ходит. Однако некоторые молчуны могут ограничиваться простыми словами и фразами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если ребенок при этом воспринимает вашу речь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то пока не стоит беспокоиться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К  трем годам ребенок в состоянии понимать всё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что вы говорите.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Поэтому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чем больше времени вы уделяете беседам с ним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тем лучше он развивается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 Активный словарь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к 3 годам  достигает примерно 1000 - 1500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слов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К концу третьего года жизни речь становится средством общения ребенка со сверстниками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endParaRPr lang="ru-RU" sz="22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921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794322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u="sng" dirty="0">
                <a:solidFill>
                  <a:srgbClr val="0070C0"/>
                </a:solidFill>
              </a:rPr>
              <a:t>Интеллект ребенка при правильном уходе за ним достигает нового уровня</a:t>
            </a:r>
            <a:r>
              <a:rPr lang="ru-RU" sz="2200" dirty="0">
                <a:solidFill>
                  <a:srgbClr val="0070C0"/>
                </a:solidFill>
              </a:rPr>
              <a:t>, </a:t>
            </a:r>
            <a:r>
              <a:rPr lang="ru-RU" sz="2200" u="sng" dirty="0">
                <a:solidFill>
                  <a:srgbClr val="0070C0"/>
                </a:solidFill>
              </a:rPr>
              <a:t>он начинает </a:t>
            </a:r>
            <a:r>
              <a:rPr lang="ru-RU" sz="2200" dirty="0">
                <a:solidFill>
                  <a:srgbClr val="0070C0"/>
                </a:solidFill>
              </a:rPr>
              <a:t>проделывать различные умственные </a:t>
            </a:r>
            <a:r>
              <a:rPr lang="ru-RU" sz="2200" dirty="0" smtClean="0">
                <a:solidFill>
                  <a:srgbClr val="0070C0"/>
                </a:solidFill>
              </a:rPr>
              <a:t>операции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начинает </a:t>
            </a:r>
            <a:r>
              <a:rPr lang="ru-RU" sz="2200" u="sng" dirty="0" smtClean="0">
                <a:solidFill>
                  <a:srgbClr val="0070C0"/>
                </a:solidFill>
              </a:rPr>
              <a:t>фантазировать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и</a:t>
            </a:r>
            <a:r>
              <a:rPr lang="ru-RU" sz="2200" u="sng" dirty="0">
                <a:solidFill>
                  <a:srgbClr val="0070C0"/>
                </a:solidFill>
              </a:rPr>
              <a:t> </a:t>
            </a:r>
            <a:r>
              <a:rPr lang="ru-RU" sz="2200" u="sng" dirty="0" smtClean="0">
                <a:solidFill>
                  <a:srgbClr val="0070C0"/>
                </a:solidFill>
              </a:rPr>
              <a:t>развивается воображения</a:t>
            </a:r>
            <a:r>
              <a:rPr lang="en-US" sz="2200" u="sng" dirty="0" smtClean="0">
                <a:solidFill>
                  <a:srgbClr val="0070C0"/>
                </a:solidFill>
              </a:rPr>
              <a:t> </a:t>
            </a:r>
            <a:r>
              <a:rPr lang="ru-RU" sz="2200" u="sng" dirty="0" smtClean="0">
                <a:solidFill>
                  <a:srgbClr val="0070C0"/>
                </a:solidFill>
              </a:rPr>
              <a:t>и новые виды деятельности: игра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конструирование</a:t>
            </a:r>
            <a:r>
              <a:rPr lang="en-US" sz="2200" u="sng" dirty="0" smtClean="0">
                <a:solidFill>
                  <a:srgbClr val="0070C0"/>
                </a:solidFill>
              </a:rPr>
              <a:t>,</a:t>
            </a:r>
            <a:r>
              <a:rPr lang="ru-RU" sz="2200" u="sng" dirty="0" smtClean="0">
                <a:solidFill>
                  <a:srgbClr val="0070C0"/>
                </a:solidFill>
              </a:rPr>
              <a:t> рисование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Поощряйте </a:t>
            </a:r>
            <a:r>
              <a:rPr lang="ru-RU" sz="2200" dirty="0" smtClean="0">
                <a:solidFill>
                  <a:srgbClr val="0070C0"/>
                </a:solidFill>
              </a:rPr>
              <a:t>ребенка </a:t>
            </a:r>
            <a:r>
              <a:rPr lang="ru-RU" sz="2200" dirty="0">
                <a:solidFill>
                  <a:srgbClr val="0070C0"/>
                </a:solidFill>
              </a:rPr>
              <a:t>в </a:t>
            </a:r>
            <a:r>
              <a:rPr lang="ru-RU" sz="2200" dirty="0" smtClean="0">
                <a:solidFill>
                  <a:srgbClr val="0070C0"/>
                </a:solidFill>
              </a:rPr>
              <a:t>это</a:t>
            </a:r>
            <a:r>
              <a:rPr lang="ru-RU" sz="2200" dirty="0">
                <a:solidFill>
                  <a:srgbClr val="0070C0"/>
                </a:solidFill>
              </a:rPr>
              <a:t>м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>
                <a:solidFill>
                  <a:srgbClr val="0070C0"/>
                </a:solidFill>
              </a:rPr>
              <a:t>присоединяйтесь к его </a:t>
            </a:r>
            <a:r>
              <a:rPr lang="ru-RU" sz="2200" dirty="0" smtClean="0">
                <a:solidFill>
                  <a:srgbClr val="0070C0"/>
                </a:solidFill>
              </a:rPr>
              <a:t>игре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</a:p>
          <a:p>
            <a:pPr marL="0" indent="534988" algn="just">
              <a:buNone/>
            </a:pPr>
            <a:r>
              <a:rPr lang="ru-RU" sz="2200" u="sng" dirty="0" smtClean="0">
                <a:solidFill>
                  <a:srgbClr val="0070C0"/>
                </a:solidFill>
              </a:rPr>
              <a:t>Игра носит процессуальный характер</a:t>
            </a:r>
            <a:r>
              <a:rPr lang="en-US" sz="2200" u="sng" dirty="0" smtClean="0">
                <a:solidFill>
                  <a:srgbClr val="0070C0"/>
                </a:solidFill>
              </a:rPr>
              <a:t>,</a:t>
            </a:r>
            <a:r>
              <a:rPr lang="ru-RU" sz="2200" u="sng" dirty="0" smtClean="0">
                <a:solidFill>
                  <a:srgbClr val="0070C0"/>
                </a:solidFill>
              </a:rPr>
              <a:t> главное в ней – действия</a:t>
            </a:r>
            <a:r>
              <a:rPr lang="en-US" sz="2200" u="sng" dirty="0" smtClean="0">
                <a:solidFill>
                  <a:srgbClr val="0070C0"/>
                </a:solidFill>
              </a:rPr>
              <a:t>. </a:t>
            </a:r>
            <a:r>
              <a:rPr lang="ru-RU" sz="2200" u="sng" dirty="0" smtClean="0">
                <a:solidFill>
                  <a:srgbClr val="0070C0"/>
                </a:solidFill>
              </a:rPr>
              <a:t>Действия, они совершаются с игровыми предметами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приближенными к реальности</a:t>
            </a:r>
            <a:r>
              <a:rPr lang="en-US" sz="2200" u="sng" dirty="0" smtClean="0">
                <a:solidFill>
                  <a:srgbClr val="0070C0"/>
                </a:solidFill>
              </a:rPr>
              <a:t>.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С</a:t>
            </a:r>
            <a:r>
              <a:rPr lang="ru-RU" sz="2200" dirty="0" smtClean="0">
                <a:solidFill>
                  <a:srgbClr val="0070C0"/>
                </a:solidFill>
              </a:rPr>
              <a:t>ледует </a:t>
            </a:r>
            <a:r>
              <a:rPr lang="ru-RU" sz="2200" dirty="0">
                <a:solidFill>
                  <a:srgbClr val="0070C0"/>
                </a:solidFill>
              </a:rPr>
              <a:t>активно развивать внимательность и наблюдательность </a:t>
            </a:r>
            <a:r>
              <a:rPr lang="ru-RU" sz="2200" dirty="0" smtClean="0">
                <a:solidFill>
                  <a:srgbClr val="0070C0"/>
                </a:solidFill>
              </a:rPr>
              <a:t>ребенка.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903704"/>
            <a:ext cx="3888432" cy="29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288031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>
                <a:solidFill>
                  <a:srgbClr val="0070C0"/>
                </a:solidFill>
              </a:rPr>
              <a:t>Рассматривая с </a:t>
            </a:r>
            <a:r>
              <a:rPr lang="ru-RU" sz="2200" dirty="0" smtClean="0">
                <a:solidFill>
                  <a:srgbClr val="0070C0"/>
                </a:solidFill>
              </a:rPr>
              <a:t>ребенком  </a:t>
            </a:r>
            <a:r>
              <a:rPr lang="ru-RU" sz="2200" dirty="0">
                <a:solidFill>
                  <a:srgbClr val="0070C0"/>
                </a:solidFill>
              </a:rPr>
              <a:t>картинки в книжках, описывайте детали. (Например, не просто «Ой какая машина», а «Ой какие у нее колеса, руль, фары, а интересно с другой стороны тоже есть дверь»)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  <a:r>
              <a:rPr lang="ru-RU" sz="2200" dirty="0">
                <a:solidFill>
                  <a:srgbClr val="0070C0"/>
                </a:solidFill>
              </a:rPr>
              <a:t> Еще один вариант игры – это найти отличие – чем одна картинка отличается от другой</a:t>
            </a:r>
          </a:p>
          <a:p>
            <a:pPr marL="0" indent="534988" algn="just">
              <a:buNone/>
            </a:pPr>
            <a:r>
              <a:rPr lang="ru-RU" sz="2200" dirty="0">
                <a:solidFill>
                  <a:srgbClr val="0070C0"/>
                </a:solidFill>
              </a:rPr>
              <a:t>Так же в этом возрасте ребенок активно начинает что-то конструировать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и строить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ru-RU" sz="2200" dirty="0">
                <a:solidFill>
                  <a:srgbClr val="0070C0"/>
                </a:solidFill>
              </a:rPr>
              <a:t>поэтому среди игрушек обязательно должны быть конструктор и кубики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endParaRPr lang="ru-RU" dirty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52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51525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u="sng" dirty="0" smtClean="0">
                <a:solidFill>
                  <a:srgbClr val="0070C0"/>
                </a:solidFill>
              </a:rPr>
              <a:t>Ребенок </a:t>
            </a:r>
            <a:r>
              <a:rPr lang="ru-RU" sz="2200" dirty="0" smtClean="0">
                <a:solidFill>
                  <a:srgbClr val="0070C0"/>
                </a:solidFill>
              </a:rPr>
              <a:t>может </a:t>
            </a:r>
            <a:r>
              <a:rPr lang="ru-RU" sz="2200" u="sng" dirty="0">
                <a:solidFill>
                  <a:srgbClr val="0070C0"/>
                </a:solidFill>
              </a:rPr>
              <a:t>очень активно заниматься творческой деятельностью,</a:t>
            </a:r>
            <a:r>
              <a:rPr lang="ru-RU" sz="2200" dirty="0">
                <a:solidFill>
                  <a:srgbClr val="0070C0"/>
                </a:solidFill>
              </a:rPr>
              <a:t> при чем уже на новом уровне. </a:t>
            </a:r>
            <a:r>
              <a:rPr lang="ru-RU" sz="2200" u="sng" dirty="0">
                <a:solidFill>
                  <a:srgbClr val="0070C0"/>
                </a:solidFill>
              </a:rPr>
              <a:t>Появляются первые тематические </a:t>
            </a:r>
            <a:r>
              <a:rPr lang="ru-RU" sz="2200" u="sng" dirty="0" smtClean="0">
                <a:solidFill>
                  <a:srgbClr val="0070C0"/>
                </a:solidFill>
              </a:rPr>
              <a:t>рисунки</a:t>
            </a:r>
            <a:r>
              <a:rPr lang="en-US" sz="2200" u="sng" dirty="0" smtClean="0">
                <a:solidFill>
                  <a:srgbClr val="0070C0"/>
                </a:solidFill>
              </a:rPr>
              <a:t>, </a:t>
            </a:r>
            <a:r>
              <a:rPr lang="ru-RU" sz="2200" u="sng" dirty="0" smtClean="0">
                <a:solidFill>
                  <a:srgbClr val="0070C0"/>
                </a:solidFill>
              </a:rPr>
              <a:t>на которых он способен изобразить какой- либо предмет</a:t>
            </a:r>
            <a:r>
              <a:rPr lang="en-US" sz="2200" u="sng" dirty="0" smtClean="0">
                <a:solidFill>
                  <a:srgbClr val="0070C0"/>
                </a:solidFill>
              </a:rPr>
              <a:t>. </a:t>
            </a:r>
            <a:r>
              <a:rPr lang="ru-RU" sz="2200" u="sng" dirty="0" smtClean="0">
                <a:solidFill>
                  <a:srgbClr val="C00000"/>
                </a:solidFill>
              </a:rPr>
              <a:t>Типичным,</a:t>
            </a:r>
            <a:r>
              <a:rPr lang="ru-RU" sz="2200" u="sng" dirty="0" smtClean="0">
                <a:solidFill>
                  <a:srgbClr val="0070C0"/>
                </a:solidFill>
              </a:rPr>
              <a:t> является изображение человека в виде </a:t>
            </a:r>
            <a:r>
              <a:rPr lang="ru-RU" sz="2200" u="sng" dirty="0" smtClean="0">
                <a:solidFill>
                  <a:srgbClr val="C00000"/>
                </a:solidFill>
              </a:rPr>
              <a:t>«</a:t>
            </a:r>
            <a:r>
              <a:rPr lang="ru-RU" sz="2200" u="sng" dirty="0" err="1" smtClean="0">
                <a:solidFill>
                  <a:srgbClr val="C00000"/>
                </a:solidFill>
              </a:rPr>
              <a:t>головонога</a:t>
            </a:r>
            <a:r>
              <a:rPr lang="ru-RU" sz="2200" u="sng" dirty="0" smtClean="0">
                <a:solidFill>
                  <a:srgbClr val="0070C0"/>
                </a:solidFill>
              </a:rPr>
              <a:t>» </a:t>
            </a:r>
            <a:r>
              <a:rPr lang="ru-RU" sz="2200" dirty="0" smtClean="0">
                <a:solidFill>
                  <a:srgbClr val="0070C0"/>
                </a:solidFill>
              </a:rPr>
              <a:t>- </a:t>
            </a:r>
            <a:r>
              <a:rPr lang="ru-RU" sz="2200" u="sng" dirty="0" smtClean="0">
                <a:solidFill>
                  <a:srgbClr val="0070C0"/>
                </a:solidFill>
              </a:rPr>
              <a:t>окружности и отходящих от неё линий</a:t>
            </a:r>
            <a:r>
              <a:rPr lang="en-US" sz="2200" u="sng" dirty="0" smtClean="0">
                <a:solidFill>
                  <a:srgbClr val="0070C0"/>
                </a:solidFill>
              </a:rPr>
              <a:t>.</a:t>
            </a:r>
            <a:r>
              <a:rPr lang="ru-RU" sz="2200" u="sng" dirty="0" smtClean="0">
                <a:solidFill>
                  <a:srgbClr val="0070C0"/>
                </a:solidFill>
              </a:rPr>
              <a:t>Так же  фигурки </a:t>
            </a:r>
            <a:r>
              <a:rPr lang="ru-RU" sz="2200" u="sng" dirty="0">
                <a:solidFill>
                  <a:srgbClr val="0070C0"/>
                </a:solidFill>
              </a:rPr>
              <a:t>из пластилина</a:t>
            </a:r>
            <a:r>
              <a:rPr lang="ru-RU" sz="2200" dirty="0">
                <a:solidFill>
                  <a:srgbClr val="0070C0"/>
                </a:solidFill>
              </a:rPr>
              <a:t>. </a:t>
            </a:r>
            <a:r>
              <a:rPr lang="ru-RU" sz="2200" u="sng" dirty="0">
                <a:solidFill>
                  <a:srgbClr val="0070C0"/>
                </a:solidFill>
              </a:rPr>
              <a:t>Постарайтесь поощрить эти занятия, чтобы вызвать в нем еще больший интерес – устраивайте персональные выставки, дарите рисунки </a:t>
            </a:r>
            <a:r>
              <a:rPr lang="ru-RU" sz="2200" u="sng" dirty="0" smtClean="0">
                <a:solidFill>
                  <a:srgbClr val="0070C0"/>
                </a:solidFill>
              </a:rPr>
              <a:t>родственникам</a:t>
            </a:r>
            <a:r>
              <a:rPr lang="ru-RU" sz="2200" dirty="0" smtClean="0">
                <a:solidFill>
                  <a:srgbClr val="0070C0"/>
                </a:solidFill>
              </a:rPr>
              <a:t>.</a:t>
            </a:r>
            <a:r>
              <a:rPr lang="ru-RU" b="1" dirty="0">
                <a:hlinkClick r:id="rId2" tooltip="Surfingbird"/>
              </a:rPr>
              <a:t/>
            </a:r>
            <a:br>
              <a:rPr lang="ru-RU" b="1" dirty="0">
                <a:hlinkClick r:id="rId2" tooltip="Surfingbird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501008"/>
            <a:ext cx="3384376" cy="31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3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119812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Также на третьем году жизни совершенствуются зрительные и слуховые ориентировки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что позволяет детям безошибочно выполнять ряд заданий: осуществлять выбор из двух-трех предметов по форме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величине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и цвету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различать мелодии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петь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ru-RU" sz="2200" dirty="0" smtClean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705653"/>
            <a:ext cx="5268838" cy="39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200" u="sng" dirty="0" smtClean="0">
                <a:solidFill>
                  <a:srgbClr val="0070C0"/>
                </a:solidFill>
              </a:rPr>
              <a:t>В этом возрасте дети очень восприимчивы к эмоциональному состоянию окружающих</a:t>
            </a:r>
            <a:r>
              <a:rPr lang="en-US" sz="2200" u="sng" dirty="0" smtClean="0">
                <a:solidFill>
                  <a:srgbClr val="0070C0"/>
                </a:solidFill>
              </a:rPr>
              <a:t>. </a:t>
            </a:r>
            <a:r>
              <a:rPr lang="ru-RU" sz="2200" u="sng" dirty="0" smtClean="0">
                <a:solidFill>
                  <a:srgbClr val="0070C0"/>
                </a:solidFill>
              </a:rPr>
              <a:t>Они очень подвержены так называемому «эффекту заражения»</a:t>
            </a:r>
            <a:r>
              <a:rPr lang="en-US" sz="2200" u="sng" dirty="0" smtClean="0">
                <a:solidFill>
                  <a:srgbClr val="0070C0"/>
                </a:solidFill>
              </a:rPr>
              <a:t>. </a:t>
            </a:r>
            <a:endParaRPr lang="ru-RU" sz="2200" u="sng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Активное проявление и негативных и позитивных эмоций зависит от физического комфорта или его отсутствия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Основными чертами </a:t>
            </a:r>
            <a:r>
              <a:rPr lang="ru-RU" sz="2200" dirty="0" smtClean="0">
                <a:solidFill>
                  <a:srgbClr val="0070C0"/>
                </a:solidFill>
              </a:rPr>
              <a:t>ребенка </a:t>
            </a:r>
            <a:r>
              <a:rPr lang="ru-RU" sz="2200" dirty="0" smtClean="0">
                <a:solidFill>
                  <a:srgbClr val="0070C0"/>
                </a:solidFill>
              </a:rPr>
              <a:t>являются открытость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честность и искренность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Он просто не умеет скрывать свои симпатии или антипатии к кому или чему бы то ни было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u="sng" dirty="0" smtClean="0">
                <a:solidFill>
                  <a:srgbClr val="0070C0"/>
                </a:solidFill>
              </a:rPr>
              <a:t>Чувства ребенка неустойчивы и противоречивы</a:t>
            </a:r>
            <a:r>
              <a:rPr lang="en-US" sz="2200" u="sng" dirty="0" smtClean="0">
                <a:solidFill>
                  <a:srgbClr val="0070C0"/>
                </a:solidFill>
              </a:rPr>
              <a:t>,</a:t>
            </a:r>
            <a:r>
              <a:rPr lang="ru-RU" sz="2200" u="sng" dirty="0" smtClean="0">
                <a:solidFill>
                  <a:srgbClr val="0070C0"/>
                </a:solidFill>
              </a:rPr>
              <a:t> а настроение подвержено частой смене</a:t>
            </a:r>
          </a:p>
          <a:p>
            <a:endParaRPr lang="ru-RU" sz="2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798</TotalTime>
  <Words>1001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УНИВЕРСАЛЬНЫЙ ЕЖИКИ</vt:lpstr>
      <vt:lpstr>Презентация PowerPoint</vt:lpstr>
      <vt:lpstr>Презентация PowerPoint</vt:lpstr>
      <vt:lpstr>Презентация PowerPoint</vt:lpstr>
      <vt:lpstr>В возрасте 2 лет интенсивно развивается активная речь ребенка. Он начинает активно слушать всё, о чем говорят вокруг. Дети пытаются строить простые предложения, в разговоре со взрослыми. К третьему году жизни ребенок уже должны разговаривать, а не просто говорить (повторять). Так же  они могут вести беседу, на простые темы – как  зовут его и членов семьи, что он делает,  куда ходит. Однако некоторые молчуны могут ограничиваться простыми словами и фразами, если ребенок при этом воспринимает вашу речь,  то пока не стоит беспокоиться. К  трем годам ребенок в состоянии понимать всё, что вы говорите. Поэтому, чем больше времени вы уделяете беседам с ним, тем лучше он развивается.  Активный словарь к 3 годам  достигает примерно 1000 - 1500 слов. К концу третьего года жизни речь становится средством общения ребенка со сверстниками.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Адвокат</cp:lastModifiedBy>
  <cp:revision>69</cp:revision>
  <dcterms:created xsi:type="dcterms:W3CDTF">2016-05-11T09:22:36Z</dcterms:created>
  <dcterms:modified xsi:type="dcterms:W3CDTF">2023-11-30T12:54:44Z</dcterms:modified>
</cp:coreProperties>
</file>