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85" r:id="rId17"/>
    <p:sldId id="270" r:id="rId18"/>
    <p:sldId id="286" r:id="rId19"/>
    <p:sldId id="272" r:id="rId20"/>
    <p:sldId id="287" r:id="rId21"/>
    <p:sldId id="273" r:id="rId22"/>
    <p:sldId id="290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834" autoAdjust="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377B2-581D-48EE-BD60-B223919EBA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5F37A-9C87-4B2B-9D8F-740B538C0D7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Взрослый показывает игру малышу сам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2586DEE-F53A-47ED-BEF0-383E6B2F30C7}" type="parTrans" cxnId="{3500892E-02AE-4A1E-834E-74EAC3A8FE85}">
      <dgm:prSet/>
      <dgm:spPr/>
      <dgm:t>
        <a:bodyPr/>
        <a:lstStyle/>
        <a:p>
          <a:endParaRPr lang="ru-RU"/>
        </a:p>
      </dgm:t>
    </dgm:pt>
    <dgm:pt modelId="{1B5D138C-25BC-4AC5-A228-D6FF68044334}" type="sibTrans" cxnId="{3500892E-02AE-4A1E-834E-74EAC3A8FE85}">
      <dgm:prSet/>
      <dgm:spPr/>
      <dgm:t>
        <a:bodyPr/>
        <a:lstStyle/>
        <a:p>
          <a:endParaRPr lang="ru-RU"/>
        </a:p>
      </dgm:t>
    </dgm:pt>
    <dgm:pt modelId="{20F426CF-88EA-4FFC-A352-95C2FEEC137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Взрослый показывает игру, манипулируя пальцами и рукой ребёнка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15FC5EF-1486-4432-AB8D-F22701499869}" type="parTrans" cxnId="{00E76108-F5E5-4FB6-A83F-2EB3720783ED}">
      <dgm:prSet/>
      <dgm:spPr/>
      <dgm:t>
        <a:bodyPr/>
        <a:lstStyle/>
        <a:p>
          <a:endParaRPr lang="ru-RU"/>
        </a:p>
      </dgm:t>
    </dgm:pt>
    <dgm:pt modelId="{98E657BA-91D6-4233-95F8-FCB1209C1D3D}" type="sibTrans" cxnId="{00E76108-F5E5-4FB6-A83F-2EB3720783ED}">
      <dgm:prSet/>
      <dgm:spPr/>
      <dgm:t>
        <a:bodyPr/>
        <a:lstStyle/>
        <a:p>
          <a:endParaRPr lang="ru-RU"/>
        </a:p>
      </dgm:t>
    </dgm:pt>
    <dgm:pt modelId="{1844ED33-F12E-4DEE-9F2C-6145CFBA015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Взрослый и ребёнок выполняют движения одновременно, взрослый проговаривает текст.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6A4EA75-6545-4D31-861D-1B6038CBD5F2}" type="parTrans" cxnId="{55241E5E-2344-4E1D-9C0A-7E7DCE59F31A}">
      <dgm:prSet/>
      <dgm:spPr/>
      <dgm:t>
        <a:bodyPr/>
        <a:lstStyle/>
        <a:p>
          <a:endParaRPr lang="ru-RU"/>
        </a:p>
      </dgm:t>
    </dgm:pt>
    <dgm:pt modelId="{CFBE53F3-AD85-4AE3-B7E9-ACD952B9AF93}" type="sibTrans" cxnId="{55241E5E-2344-4E1D-9C0A-7E7DCE59F31A}">
      <dgm:prSet/>
      <dgm:spPr/>
      <dgm:t>
        <a:bodyPr/>
        <a:lstStyle/>
        <a:p>
          <a:endParaRPr lang="ru-RU"/>
        </a:p>
      </dgm:t>
    </dgm:pt>
    <dgm:pt modelId="{D329E85E-A4B6-4540-8F53-7954F627398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Ребёнок выполняет движения с необходимой помощью взрослого, который произносит </a:t>
          </a:r>
          <a:r>
            <a:rPr lang="ru-RU" sz="1600" dirty="0" smtClean="0"/>
            <a:t>текст</a:t>
          </a:r>
          <a:r>
            <a:rPr lang="ru-RU" sz="1200" dirty="0" smtClean="0"/>
            <a:t>.</a:t>
          </a:r>
          <a:endParaRPr lang="ru-RU" sz="1200" dirty="0"/>
        </a:p>
      </dgm:t>
    </dgm:pt>
    <dgm:pt modelId="{61338C9A-21CE-4909-A4A3-5C53FE760561}" type="parTrans" cxnId="{74BB9849-D6B7-477E-83B4-A3C46A2722E9}">
      <dgm:prSet/>
      <dgm:spPr/>
      <dgm:t>
        <a:bodyPr/>
        <a:lstStyle/>
        <a:p>
          <a:endParaRPr lang="ru-RU"/>
        </a:p>
      </dgm:t>
    </dgm:pt>
    <dgm:pt modelId="{32A66A52-953A-4007-97B2-CB4A204799A6}" type="sibTrans" cxnId="{74BB9849-D6B7-477E-83B4-A3C46A2722E9}">
      <dgm:prSet/>
      <dgm:spPr/>
      <dgm:t>
        <a:bodyPr/>
        <a:lstStyle/>
        <a:p>
          <a:endParaRPr lang="ru-RU"/>
        </a:p>
      </dgm:t>
    </dgm:pt>
    <dgm:pt modelId="{92727605-C559-4A72-A144-0059958AA20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Ребёнок выполняет движения и проговаривает текст, а взрослый подсказывает и помогает.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DFF229C-CE5D-47F4-B1D2-501ABCB4ABE5}" type="parTrans" cxnId="{D49EACD3-53FA-420B-B47A-D9101A360795}">
      <dgm:prSet/>
      <dgm:spPr/>
      <dgm:t>
        <a:bodyPr/>
        <a:lstStyle/>
        <a:p>
          <a:endParaRPr lang="ru-RU"/>
        </a:p>
      </dgm:t>
    </dgm:pt>
    <dgm:pt modelId="{66AA1119-EEF8-4847-AF65-8F6769FD7AD0}" type="sibTrans" cxnId="{D49EACD3-53FA-420B-B47A-D9101A360795}">
      <dgm:prSet/>
      <dgm:spPr/>
      <dgm:t>
        <a:bodyPr/>
        <a:lstStyle/>
        <a:p>
          <a:endParaRPr lang="ru-RU"/>
        </a:p>
      </dgm:t>
    </dgm:pt>
    <dgm:pt modelId="{5C2F91B8-3EEE-452A-A0A0-5375B719776C}" type="pres">
      <dgm:prSet presAssocID="{E3E377B2-581D-48EE-BD60-B223919EBA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B7A72-3EE8-4FC7-8657-F367AF403F7C}" type="pres">
      <dgm:prSet presAssocID="{36C5F37A-9C87-4B2B-9D8F-740B538C0D7F}" presName="node" presStyleLbl="node1" presStyleIdx="0" presStyleCnt="5" custScaleX="148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05EF1-78E9-41D0-9A8F-549170801926}" type="pres">
      <dgm:prSet presAssocID="{36C5F37A-9C87-4B2B-9D8F-740B538C0D7F}" presName="spNode" presStyleCnt="0"/>
      <dgm:spPr/>
    </dgm:pt>
    <dgm:pt modelId="{F6AF4CC8-1D5C-4523-B7A5-656A1657F670}" type="pres">
      <dgm:prSet presAssocID="{1B5D138C-25BC-4AC5-A228-D6FF6804433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271DD4B-9B33-4F5A-A5BC-9662D7574F33}" type="pres">
      <dgm:prSet presAssocID="{20F426CF-88EA-4FFC-A352-95C2FEEC137C}" presName="node" presStyleLbl="node1" presStyleIdx="1" presStyleCnt="5" custScaleX="196448" custScaleY="178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C9BAF-A334-4ED5-9684-3A21ACF059B2}" type="pres">
      <dgm:prSet presAssocID="{20F426CF-88EA-4FFC-A352-95C2FEEC137C}" presName="spNode" presStyleCnt="0"/>
      <dgm:spPr/>
    </dgm:pt>
    <dgm:pt modelId="{5C9AE2AD-51E7-48E7-858F-CD6162A70D21}" type="pres">
      <dgm:prSet presAssocID="{98E657BA-91D6-4233-95F8-FCB1209C1D3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A1D6F10-8DB3-4621-994A-EB3AE88965CA}" type="pres">
      <dgm:prSet presAssocID="{1844ED33-F12E-4DEE-9F2C-6145CFBA015D}" presName="node" presStyleLbl="node1" presStyleIdx="2" presStyleCnt="5" custScaleX="205777" custScaleY="176283" custRadScaleRad="117426" custRadScaleInc="-5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D93E3-07B0-416E-B04A-7DBCAE2BC841}" type="pres">
      <dgm:prSet presAssocID="{1844ED33-F12E-4DEE-9F2C-6145CFBA015D}" presName="spNode" presStyleCnt="0"/>
      <dgm:spPr/>
    </dgm:pt>
    <dgm:pt modelId="{D1E28597-1D8F-4CB7-9018-14F3444FC7A0}" type="pres">
      <dgm:prSet presAssocID="{CFBE53F3-AD85-4AE3-B7E9-ACD952B9AF9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8086E9C-938A-4177-BC37-CBFC1AF8A7B8}" type="pres">
      <dgm:prSet presAssocID="{D329E85E-A4B6-4540-8F53-7954F6273982}" presName="node" presStyleLbl="node1" presStyleIdx="3" presStyleCnt="5" custScaleX="234674" custScaleY="147678" custRadScaleRad="124399" custRadScaleInc="8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5D2D3-4B8E-4C20-BA49-DC3713931AC3}" type="pres">
      <dgm:prSet presAssocID="{D329E85E-A4B6-4540-8F53-7954F6273982}" presName="spNode" presStyleCnt="0"/>
      <dgm:spPr/>
    </dgm:pt>
    <dgm:pt modelId="{1EE7C889-B11D-4D95-B18D-C5DDD83457C8}" type="pres">
      <dgm:prSet presAssocID="{32A66A52-953A-4007-97B2-CB4A204799A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0DDBBEB-1B84-40C5-ADA9-6388C6383910}" type="pres">
      <dgm:prSet presAssocID="{92727605-C559-4A72-A144-0059958AA207}" presName="node" presStyleLbl="node1" presStyleIdx="4" presStyleCnt="5" custScaleX="210443" custScaleY="17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69E5D-5D78-4F55-BA9A-76A2D1EA2C09}" type="pres">
      <dgm:prSet presAssocID="{92727605-C559-4A72-A144-0059958AA207}" presName="spNode" presStyleCnt="0"/>
      <dgm:spPr/>
    </dgm:pt>
    <dgm:pt modelId="{67181056-AA63-4209-9E4E-B6BD2AE796EA}" type="pres">
      <dgm:prSet presAssocID="{66AA1119-EEF8-4847-AF65-8F6769FD7AD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4576FC0-7C9C-4B1F-80C8-7785BC15772D}" type="presOf" srcId="{32A66A52-953A-4007-97B2-CB4A204799A6}" destId="{1EE7C889-B11D-4D95-B18D-C5DDD83457C8}" srcOrd="0" destOrd="0" presId="urn:microsoft.com/office/officeart/2005/8/layout/cycle5"/>
    <dgm:cxn modelId="{D892BEC0-F5EC-4F1D-A6E5-169D76FB57BA}" type="presOf" srcId="{CFBE53F3-AD85-4AE3-B7E9-ACD952B9AF93}" destId="{D1E28597-1D8F-4CB7-9018-14F3444FC7A0}" srcOrd="0" destOrd="0" presId="urn:microsoft.com/office/officeart/2005/8/layout/cycle5"/>
    <dgm:cxn modelId="{31C40C44-AB75-42FE-AE16-85B672A9A918}" type="presOf" srcId="{1844ED33-F12E-4DEE-9F2C-6145CFBA015D}" destId="{BA1D6F10-8DB3-4621-994A-EB3AE88965CA}" srcOrd="0" destOrd="0" presId="urn:microsoft.com/office/officeart/2005/8/layout/cycle5"/>
    <dgm:cxn modelId="{D49EACD3-53FA-420B-B47A-D9101A360795}" srcId="{E3E377B2-581D-48EE-BD60-B223919EBA84}" destId="{92727605-C559-4A72-A144-0059958AA207}" srcOrd="4" destOrd="0" parTransId="{6DFF229C-CE5D-47F4-B1D2-501ABCB4ABE5}" sibTransId="{66AA1119-EEF8-4847-AF65-8F6769FD7AD0}"/>
    <dgm:cxn modelId="{00E76108-F5E5-4FB6-A83F-2EB3720783ED}" srcId="{E3E377B2-581D-48EE-BD60-B223919EBA84}" destId="{20F426CF-88EA-4FFC-A352-95C2FEEC137C}" srcOrd="1" destOrd="0" parTransId="{115FC5EF-1486-4432-AB8D-F22701499869}" sibTransId="{98E657BA-91D6-4233-95F8-FCB1209C1D3D}"/>
    <dgm:cxn modelId="{55241E5E-2344-4E1D-9C0A-7E7DCE59F31A}" srcId="{E3E377B2-581D-48EE-BD60-B223919EBA84}" destId="{1844ED33-F12E-4DEE-9F2C-6145CFBA015D}" srcOrd="2" destOrd="0" parTransId="{06A4EA75-6545-4D31-861D-1B6038CBD5F2}" sibTransId="{CFBE53F3-AD85-4AE3-B7E9-ACD952B9AF93}"/>
    <dgm:cxn modelId="{DBC9928A-5E73-4BF2-BEC9-E72F8493B25B}" type="presOf" srcId="{20F426CF-88EA-4FFC-A352-95C2FEEC137C}" destId="{8271DD4B-9B33-4F5A-A5BC-9662D7574F33}" srcOrd="0" destOrd="0" presId="urn:microsoft.com/office/officeart/2005/8/layout/cycle5"/>
    <dgm:cxn modelId="{74BB9849-D6B7-477E-83B4-A3C46A2722E9}" srcId="{E3E377B2-581D-48EE-BD60-B223919EBA84}" destId="{D329E85E-A4B6-4540-8F53-7954F6273982}" srcOrd="3" destOrd="0" parTransId="{61338C9A-21CE-4909-A4A3-5C53FE760561}" sibTransId="{32A66A52-953A-4007-97B2-CB4A204799A6}"/>
    <dgm:cxn modelId="{A39F1BE2-B079-4D6F-80B8-ED145DF0400D}" type="presOf" srcId="{66AA1119-EEF8-4847-AF65-8F6769FD7AD0}" destId="{67181056-AA63-4209-9E4E-B6BD2AE796EA}" srcOrd="0" destOrd="0" presId="urn:microsoft.com/office/officeart/2005/8/layout/cycle5"/>
    <dgm:cxn modelId="{AF1FF773-1E0A-4D1F-B7BB-3CE53A9F7281}" type="presOf" srcId="{92727605-C559-4A72-A144-0059958AA207}" destId="{50DDBBEB-1B84-40C5-ADA9-6388C6383910}" srcOrd="0" destOrd="0" presId="urn:microsoft.com/office/officeart/2005/8/layout/cycle5"/>
    <dgm:cxn modelId="{339ACDB6-4538-4BEA-AFA8-F97AD6604FBF}" type="presOf" srcId="{D329E85E-A4B6-4540-8F53-7954F6273982}" destId="{B8086E9C-938A-4177-BC37-CBFC1AF8A7B8}" srcOrd="0" destOrd="0" presId="urn:microsoft.com/office/officeart/2005/8/layout/cycle5"/>
    <dgm:cxn modelId="{B52383E2-C694-49E9-ADBC-805657C197CD}" type="presOf" srcId="{36C5F37A-9C87-4B2B-9D8F-740B538C0D7F}" destId="{68AB7A72-3EE8-4FC7-8657-F367AF403F7C}" srcOrd="0" destOrd="0" presId="urn:microsoft.com/office/officeart/2005/8/layout/cycle5"/>
    <dgm:cxn modelId="{D22C54F4-D5C6-45E1-BA39-48C90DDB50E1}" type="presOf" srcId="{1B5D138C-25BC-4AC5-A228-D6FF68044334}" destId="{F6AF4CC8-1D5C-4523-B7A5-656A1657F670}" srcOrd="0" destOrd="0" presId="urn:microsoft.com/office/officeart/2005/8/layout/cycle5"/>
    <dgm:cxn modelId="{3500892E-02AE-4A1E-834E-74EAC3A8FE85}" srcId="{E3E377B2-581D-48EE-BD60-B223919EBA84}" destId="{36C5F37A-9C87-4B2B-9D8F-740B538C0D7F}" srcOrd="0" destOrd="0" parTransId="{12586DEE-F53A-47ED-BEF0-383E6B2F30C7}" sibTransId="{1B5D138C-25BC-4AC5-A228-D6FF68044334}"/>
    <dgm:cxn modelId="{22BB93F2-3E3D-4B65-ADC8-79A06B5BFFC5}" type="presOf" srcId="{98E657BA-91D6-4233-95F8-FCB1209C1D3D}" destId="{5C9AE2AD-51E7-48E7-858F-CD6162A70D21}" srcOrd="0" destOrd="0" presId="urn:microsoft.com/office/officeart/2005/8/layout/cycle5"/>
    <dgm:cxn modelId="{36E1D8B0-19A1-4877-8571-3FAEE0DCA3E9}" type="presOf" srcId="{E3E377B2-581D-48EE-BD60-B223919EBA84}" destId="{5C2F91B8-3EEE-452A-A0A0-5375B719776C}" srcOrd="0" destOrd="0" presId="urn:microsoft.com/office/officeart/2005/8/layout/cycle5"/>
    <dgm:cxn modelId="{C17DE78A-0E84-4F82-983D-403EECC35C75}" type="presParOf" srcId="{5C2F91B8-3EEE-452A-A0A0-5375B719776C}" destId="{68AB7A72-3EE8-4FC7-8657-F367AF403F7C}" srcOrd="0" destOrd="0" presId="urn:microsoft.com/office/officeart/2005/8/layout/cycle5"/>
    <dgm:cxn modelId="{E7089BB3-FEF7-4819-8075-B9E094EEBD04}" type="presParOf" srcId="{5C2F91B8-3EEE-452A-A0A0-5375B719776C}" destId="{64605EF1-78E9-41D0-9A8F-549170801926}" srcOrd="1" destOrd="0" presId="urn:microsoft.com/office/officeart/2005/8/layout/cycle5"/>
    <dgm:cxn modelId="{C5374069-6FFF-4A47-9CFA-BFF84D8FE216}" type="presParOf" srcId="{5C2F91B8-3EEE-452A-A0A0-5375B719776C}" destId="{F6AF4CC8-1D5C-4523-B7A5-656A1657F670}" srcOrd="2" destOrd="0" presId="urn:microsoft.com/office/officeart/2005/8/layout/cycle5"/>
    <dgm:cxn modelId="{3C3E67EE-DA7B-45B8-AF48-45906089AED0}" type="presParOf" srcId="{5C2F91B8-3EEE-452A-A0A0-5375B719776C}" destId="{8271DD4B-9B33-4F5A-A5BC-9662D7574F33}" srcOrd="3" destOrd="0" presId="urn:microsoft.com/office/officeart/2005/8/layout/cycle5"/>
    <dgm:cxn modelId="{019F51D4-DD4D-408B-A20F-7023A4D2542F}" type="presParOf" srcId="{5C2F91B8-3EEE-452A-A0A0-5375B719776C}" destId="{9FDC9BAF-A334-4ED5-9684-3A21ACF059B2}" srcOrd="4" destOrd="0" presId="urn:microsoft.com/office/officeart/2005/8/layout/cycle5"/>
    <dgm:cxn modelId="{6247F986-465B-4C25-B1A9-DB6C16119D50}" type="presParOf" srcId="{5C2F91B8-3EEE-452A-A0A0-5375B719776C}" destId="{5C9AE2AD-51E7-48E7-858F-CD6162A70D21}" srcOrd="5" destOrd="0" presId="urn:microsoft.com/office/officeart/2005/8/layout/cycle5"/>
    <dgm:cxn modelId="{A9897937-C44D-46C6-8D00-5C2579FD52C9}" type="presParOf" srcId="{5C2F91B8-3EEE-452A-A0A0-5375B719776C}" destId="{BA1D6F10-8DB3-4621-994A-EB3AE88965CA}" srcOrd="6" destOrd="0" presId="urn:microsoft.com/office/officeart/2005/8/layout/cycle5"/>
    <dgm:cxn modelId="{9E40A641-084F-4E02-8709-E534E0EEA927}" type="presParOf" srcId="{5C2F91B8-3EEE-452A-A0A0-5375B719776C}" destId="{F7AD93E3-07B0-416E-B04A-7DBCAE2BC841}" srcOrd="7" destOrd="0" presId="urn:microsoft.com/office/officeart/2005/8/layout/cycle5"/>
    <dgm:cxn modelId="{B076F840-D3AC-4347-8124-90F47879EB0E}" type="presParOf" srcId="{5C2F91B8-3EEE-452A-A0A0-5375B719776C}" destId="{D1E28597-1D8F-4CB7-9018-14F3444FC7A0}" srcOrd="8" destOrd="0" presId="urn:microsoft.com/office/officeart/2005/8/layout/cycle5"/>
    <dgm:cxn modelId="{0C23EE42-11DD-4122-90F0-E8BB50ED8D29}" type="presParOf" srcId="{5C2F91B8-3EEE-452A-A0A0-5375B719776C}" destId="{B8086E9C-938A-4177-BC37-CBFC1AF8A7B8}" srcOrd="9" destOrd="0" presId="urn:microsoft.com/office/officeart/2005/8/layout/cycle5"/>
    <dgm:cxn modelId="{D2E8E669-C871-442F-9497-74C8DB385F48}" type="presParOf" srcId="{5C2F91B8-3EEE-452A-A0A0-5375B719776C}" destId="{E715D2D3-4B8E-4C20-BA49-DC3713931AC3}" srcOrd="10" destOrd="0" presId="urn:microsoft.com/office/officeart/2005/8/layout/cycle5"/>
    <dgm:cxn modelId="{76E993FD-0C54-408A-AA11-B2C17C5FC6C7}" type="presParOf" srcId="{5C2F91B8-3EEE-452A-A0A0-5375B719776C}" destId="{1EE7C889-B11D-4D95-B18D-C5DDD83457C8}" srcOrd="11" destOrd="0" presId="urn:microsoft.com/office/officeart/2005/8/layout/cycle5"/>
    <dgm:cxn modelId="{194C5FE4-091E-419D-8970-00F91730C359}" type="presParOf" srcId="{5C2F91B8-3EEE-452A-A0A0-5375B719776C}" destId="{50DDBBEB-1B84-40C5-ADA9-6388C6383910}" srcOrd="12" destOrd="0" presId="urn:microsoft.com/office/officeart/2005/8/layout/cycle5"/>
    <dgm:cxn modelId="{86BD6312-A5AB-456A-B1E0-A6676754981E}" type="presParOf" srcId="{5C2F91B8-3EEE-452A-A0A0-5375B719776C}" destId="{EE969E5D-5D78-4F55-BA9A-76A2D1EA2C09}" srcOrd="13" destOrd="0" presId="urn:microsoft.com/office/officeart/2005/8/layout/cycle5"/>
    <dgm:cxn modelId="{E48DCCC7-0BD9-434A-9B4F-80C7BE55D560}" type="presParOf" srcId="{5C2F91B8-3EEE-452A-A0A0-5375B719776C}" destId="{67181056-AA63-4209-9E4E-B6BD2AE796E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B7A72-3EE8-4FC7-8657-F367AF403F7C}">
      <dsp:nvSpPr>
        <dsp:cNvPr id="0" name=""/>
        <dsp:cNvSpPr/>
      </dsp:nvSpPr>
      <dsp:spPr>
        <a:xfrm>
          <a:off x="2889243" y="-176013"/>
          <a:ext cx="2572022" cy="112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Взрослый показывает игру малышу сам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4070" y="-121186"/>
        <a:ext cx="2462368" cy="1013477"/>
      </dsp:txXfrm>
    </dsp:sp>
    <dsp:sp modelId="{F6AF4CC8-1D5C-4523-B7A5-656A1657F670}">
      <dsp:nvSpPr>
        <dsp:cNvPr id="0" name=""/>
        <dsp:cNvSpPr/>
      </dsp:nvSpPr>
      <dsp:spPr>
        <a:xfrm>
          <a:off x="1932544" y="385551"/>
          <a:ext cx="4485420" cy="4485420"/>
        </a:xfrm>
        <a:custGeom>
          <a:avLst/>
          <a:gdLst/>
          <a:ahLst/>
          <a:cxnLst/>
          <a:rect l="0" t="0" r="0" b="0"/>
          <a:pathLst>
            <a:path>
              <a:moveTo>
                <a:pt x="3566591" y="432437"/>
              </a:moveTo>
              <a:arcTo wR="2242710" hR="2242710" stAng="18370716" swAng="2142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1DD4B-9B33-4F5A-A5BC-9662D7574F33}">
      <dsp:nvSpPr>
        <dsp:cNvPr id="0" name=""/>
        <dsp:cNvSpPr/>
      </dsp:nvSpPr>
      <dsp:spPr>
        <a:xfrm>
          <a:off x="4610991" y="934123"/>
          <a:ext cx="3394414" cy="200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Взрослый показывает игру, манипулируя пальцами и рукой ребёнка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8731" y="1031863"/>
        <a:ext cx="3198934" cy="1806726"/>
      </dsp:txXfrm>
    </dsp:sp>
    <dsp:sp modelId="{5C9AE2AD-51E7-48E7-858F-CD6162A70D21}">
      <dsp:nvSpPr>
        <dsp:cNvPr id="0" name=""/>
        <dsp:cNvSpPr/>
      </dsp:nvSpPr>
      <dsp:spPr>
        <a:xfrm>
          <a:off x="2456727" y="2159577"/>
          <a:ext cx="4485420" cy="4485420"/>
        </a:xfrm>
        <a:custGeom>
          <a:avLst/>
          <a:gdLst/>
          <a:ahLst/>
          <a:cxnLst/>
          <a:rect l="0" t="0" r="0" b="0"/>
          <a:pathLst>
            <a:path>
              <a:moveTo>
                <a:pt x="4008568" y="860141"/>
              </a:moveTo>
              <a:arcTo wR="2242710" hR="2242710" stAng="19316462" swAng="4985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6F10-8DB3-4621-994A-EB3AE88965CA}">
      <dsp:nvSpPr>
        <dsp:cNvPr id="0" name=""/>
        <dsp:cNvSpPr/>
      </dsp:nvSpPr>
      <dsp:spPr>
        <a:xfrm>
          <a:off x="4368861" y="3384453"/>
          <a:ext cx="3555609" cy="1979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Взрослый и ребёнок выполняют движения одновременно, взрослый проговаривает текст.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5511" y="3481103"/>
        <a:ext cx="3362309" cy="1786589"/>
      </dsp:txXfrm>
    </dsp:sp>
    <dsp:sp modelId="{D1E28597-1D8F-4CB7-9018-14F3444FC7A0}">
      <dsp:nvSpPr>
        <dsp:cNvPr id="0" name=""/>
        <dsp:cNvSpPr/>
      </dsp:nvSpPr>
      <dsp:spPr>
        <a:xfrm>
          <a:off x="1804328" y="792450"/>
          <a:ext cx="4485420" cy="4485420"/>
        </a:xfrm>
        <a:custGeom>
          <a:avLst/>
          <a:gdLst/>
          <a:ahLst/>
          <a:cxnLst/>
          <a:rect l="0" t="0" r="0" b="0"/>
          <a:pathLst>
            <a:path>
              <a:moveTo>
                <a:pt x="2294412" y="4484824"/>
              </a:moveTo>
              <a:arcTo wR="2242710" hR="2242710" stAng="5320741" swAng="12803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86E9C-938A-4177-BC37-CBFC1AF8A7B8}">
      <dsp:nvSpPr>
        <dsp:cNvPr id="0" name=""/>
        <dsp:cNvSpPr/>
      </dsp:nvSpPr>
      <dsp:spPr>
        <a:xfrm>
          <a:off x="0" y="3375754"/>
          <a:ext cx="4054919" cy="1658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Ребёнок выполняет движения с необходимой помощью взрослого, который произносит </a:t>
          </a:r>
          <a:r>
            <a:rPr lang="ru-RU" sz="1600" kern="1200" dirty="0" smtClean="0"/>
            <a:t>текст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80967" y="3456721"/>
        <a:ext cx="3892985" cy="1496684"/>
      </dsp:txXfrm>
    </dsp:sp>
    <dsp:sp modelId="{1EE7C889-B11D-4D95-B18D-C5DDD83457C8}">
      <dsp:nvSpPr>
        <dsp:cNvPr id="0" name=""/>
        <dsp:cNvSpPr/>
      </dsp:nvSpPr>
      <dsp:spPr>
        <a:xfrm>
          <a:off x="1325099" y="2240836"/>
          <a:ext cx="4485420" cy="4485420"/>
        </a:xfrm>
        <a:custGeom>
          <a:avLst/>
          <a:gdLst/>
          <a:ahLst/>
          <a:cxnLst/>
          <a:rect l="0" t="0" r="0" b="0"/>
          <a:pathLst>
            <a:path>
              <a:moveTo>
                <a:pt x="350364" y="1039058"/>
              </a:moveTo>
              <a:arcTo wR="2242710" hR="2242710" stAng="12747536" swAng="5167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DBBEB-1B84-40C5-ADA9-6388C6383910}">
      <dsp:nvSpPr>
        <dsp:cNvPr id="0" name=""/>
        <dsp:cNvSpPr/>
      </dsp:nvSpPr>
      <dsp:spPr>
        <a:xfrm>
          <a:off x="224193" y="942827"/>
          <a:ext cx="3636233" cy="1984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Ребёнок выполняет движения и проговаривает текст, а взрослый подсказывает и помогает.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083" y="1039717"/>
        <a:ext cx="3442453" cy="1791017"/>
      </dsp:txXfrm>
    </dsp:sp>
    <dsp:sp modelId="{67181056-AA63-4209-9E4E-B6BD2AE796EA}">
      <dsp:nvSpPr>
        <dsp:cNvPr id="0" name=""/>
        <dsp:cNvSpPr/>
      </dsp:nvSpPr>
      <dsp:spPr>
        <a:xfrm>
          <a:off x="1932544" y="385551"/>
          <a:ext cx="4485420" cy="4485420"/>
        </a:xfrm>
        <a:custGeom>
          <a:avLst/>
          <a:gdLst/>
          <a:ahLst/>
          <a:cxnLst/>
          <a:rect l="0" t="0" r="0" b="0"/>
          <a:pathLst>
            <a:path>
              <a:moveTo>
                <a:pt x="800498" y="525219"/>
              </a:moveTo>
              <a:arcTo wR="2242710" hR="2242710" stAng="13798748" swAng="2264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8F6F-0B10-4D28-9F59-C34F5DE74A08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92685-089D-4E4F-8199-122C0BF2E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3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2685-089D-4E4F-8199-122C0BF2EA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3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C00000"/>
                </a:solidFill>
              </a:rPr>
              <a:t>Презентация на тему: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Пальчиковые</a:t>
            </a:r>
            <a:r>
              <a:rPr lang="ru-RU" sz="6000" b="1" i="1" dirty="0" smtClean="0"/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игры-</a:t>
            </a:r>
          </a:p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развития речи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</a:rPr>
              <a:t>оспитатель:  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err="1">
                <a:solidFill>
                  <a:srgbClr val="C00000"/>
                </a:solidFill>
              </a:rPr>
              <a:t>Куулар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Айлана</a:t>
            </a:r>
            <a:r>
              <a:rPr lang="ru-RU" sz="2800" b="1" dirty="0">
                <a:solidFill>
                  <a:srgbClr val="C00000"/>
                </a:solidFill>
              </a:rPr>
              <a:t> Геннадьевна.</a:t>
            </a:r>
          </a:p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6000" dirty="0"/>
          </a:p>
        </p:txBody>
      </p:sp>
      <p:pic>
        <p:nvPicPr>
          <p:cNvPr id="4" name="Picture 7" descr="F:\солнышк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3287"/>
            <a:ext cx="1368152" cy="142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солнышк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733" y="1514172"/>
            <a:ext cx="1300271" cy="135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96"/>
            <a:ext cx="8229600" cy="959231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«Червячок».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Раскричался Петушок:</a:t>
            </a:r>
            <a:endParaRPr lang="ru-RU" dirty="0" smtClean="0"/>
          </a:p>
          <a:p>
            <a:r>
              <a:rPr lang="ru-RU" b="1" dirty="0" smtClean="0"/>
              <a:t>- Чей ты, чудо-червячок?</a:t>
            </a:r>
            <a:endParaRPr lang="ru-RU" dirty="0" smtClean="0"/>
          </a:p>
          <a:p>
            <a:r>
              <a:rPr lang="ru-RU" b="1" dirty="0" smtClean="0"/>
              <a:t>Клюнуть я тебя боюсь,</a:t>
            </a:r>
            <a:endParaRPr lang="ru-RU" dirty="0" smtClean="0"/>
          </a:p>
          <a:p>
            <a:r>
              <a:rPr lang="ru-RU" b="1" dirty="0" smtClean="0"/>
              <a:t>Я сначала разберусь.</a:t>
            </a:r>
            <a:endParaRPr lang="ru-RU" dirty="0" smtClean="0"/>
          </a:p>
          <a:p>
            <a:r>
              <a:rPr lang="ru-RU" b="1" dirty="0" smtClean="0"/>
              <a:t>Может, ты резиновый?</a:t>
            </a:r>
            <a:endParaRPr lang="ru-RU" dirty="0" smtClean="0"/>
          </a:p>
          <a:p>
            <a:r>
              <a:rPr lang="ru-RU" b="1" dirty="0" smtClean="0"/>
              <a:t>-Нет, я пластилиновый,-</a:t>
            </a:r>
            <a:endParaRPr lang="ru-RU" dirty="0" smtClean="0"/>
          </a:p>
          <a:p>
            <a:r>
              <a:rPr lang="ru-RU" b="1" dirty="0" smtClean="0"/>
              <a:t>Отвечает червячок.</a:t>
            </a:r>
            <a:endParaRPr lang="ru-RU" dirty="0" smtClean="0"/>
          </a:p>
          <a:p>
            <a:r>
              <a:rPr lang="ru-RU" b="1" dirty="0" smtClean="0"/>
              <a:t>Удивился Петушок:</a:t>
            </a:r>
            <a:endParaRPr lang="ru-RU" dirty="0" smtClean="0"/>
          </a:p>
          <a:p>
            <a:r>
              <a:rPr lang="ru-RU" b="1" dirty="0" smtClean="0"/>
              <a:t>- Как же в лужу, ты попал?</a:t>
            </a:r>
            <a:endParaRPr lang="ru-RU" dirty="0" smtClean="0"/>
          </a:p>
          <a:p>
            <a:r>
              <a:rPr lang="ru-RU" b="1" dirty="0" smtClean="0"/>
              <a:t>- Серый зайка потерял.</a:t>
            </a:r>
            <a:endParaRPr lang="ru-RU" dirty="0" smtClean="0"/>
          </a:p>
          <a:p>
            <a:r>
              <a:rPr lang="ru-RU" b="1" dirty="0" smtClean="0"/>
              <a:t>Он вчера меня слепил,</a:t>
            </a:r>
            <a:endParaRPr lang="ru-RU" dirty="0" smtClean="0"/>
          </a:p>
          <a:p>
            <a:r>
              <a:rPr lang="ru-RU" b="1" dirty="0" smtClean="0"/>
              <a:t>Да случайно обронил.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guseniza00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932040" y="1700808"/>
            <a:ext cx="2016224" cy="1368152"/>
          </a:xfrm>
          <a:prstGeom prst="ellipse">
            <a:avLst/>
          </a:prstGeom>
        </p:spPr>
      </p:pic>
      <p:pic>
        <p:nvPicPr>
          <p:cNvPr id="8" name="Рисунок 7" descr="guseniza00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794521" y="2912963"/>
            <a:ext cx="2016224" cy="1368152"/>
          </a:xfrm>
          <a:prstGeom prst="ellipse">
            <a:avLst/>
          </a:prstGeom>
        </p:spPr>
      </p:pic>
      <p:pic>
        <p:nvPicPr>
          <p:cNvPr id="9" name="Рисунок 8" descr="guseniza00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653445" y="4281115"/>
            <a:ext cx="2016224" cy="1368152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«Чашка».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Пластилиновая чашка,</a:t>
            </a:r>
            <a:endParaRPr lang="ru-RU" dirty="0" smtClean="0"/>
          </a:p>
          <a:p>
            <a:r>
              <a:rPr lang="ru-RU" b="1" dirty="0" smtClean="0"/>
              <a:t>Пластилиновое блюдце.</a:t>
            </a:r>
            <a:endParaRPr lang="ru-RU" dirty="0" smtClean="0"/>
          </a:p>
          <a:p>
            <a:r>
              <a:rPr lang="ru-RU" b="1" dirty="0" smtClean="0"/>
              <a:t>Хорошо играть мне с ними,</a:t>
            </a:r>
            <a:endParaRPr lang="ru-RU" dirty="0" smtClean="0"/>
          </a:p>
          <a:p>
            <a:r>
              <a:rPr lang="ru-RU" b="1" dirty="0" smtClean="0"/>
              <a:t>Ведь они не разобьются.</a:t>
            </a:r>
          </a:p>
          <a:p>
            <a:r>
              <a:rPr lang="ru-RU" b="1" dirty="0" smtClean="0"/>
              <a:t>Будем наших гостей угощать.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chicagohacksbig.com/images/cup-clipart-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1145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hicagohacksbig.com/images/cup-clipart-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3393"/>
            <a:ext cx="21145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hicagohacksbig.com/images/cup-clipart-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21145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Бумага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Обычная бумага превращается в забавные объёмные игрушки.</a:t>
            </a:r>
          </a:p>
          <a:p>
            <a:r>
              <a:rPr lang="ru-RU" sz="3000" dirty="0" smtClean="0"/>
              <a:t>Пусть ребёнок сам скомкает листы белой бумаги, а затем обмотает её цветными нитками.</a:t>
            </a:r>
          </a:p>
          <a:p>
            <a:r>
              <a:rPr lang="ru-RU" sz="3000" dirty="0" smtClean="0"/>
              <a:t>Вот и готовы мячики для игры. Попробуйте вместе кидать их в коробку или нарисованную мишень. Сшив, склеив их между собой можно получить причудливые объёмные игрушки.</a:t>
            </a:r>
          </a:p>
          <a:p>
            <a:r>
              <a:rPr lang="ru-RU" sz="3000" dirty="0" smtClean="0"/>
              <a:t>Бумага может стать основой многих интересных игр.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«Кораблик»</a:t>
            </a:r>
            <a:br>
              <a:rPr lang="ru-RU" sz="4800" b="1" dirty="0" smtClean="0"/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Ручейки звенят, бегут,</a:t>
            </a:r>
            <a:endParaRPr lang="ru-RU" sz="2800" dirty="0" smtClean="0"/>
          </a:p>
          <a:p>
            <a:r>
              <a:rPr lang="ru-RU" sz="2800" b="1" dirty="0" smtClean="0"/>
              <a:t>В путь кораблики зовут.</a:t>
            </a:r>
            <a:endParaRPr lang="ru-RU" sz="2800" dirty="0" smtClean="0"/>
          </a:p>
          <a:p>
            <a:r>
              <a:rPr lang="ru-RU" sz="2800" b="1" dirty="0" smtClean="0"/>
              <a:t>Ты плыви, кораблик мой,</a:t>
            </a:r>
            <a:endParaRPr lang="ru-RU" sz="2800" dirty="0" smtClean="0"/>
          </a:p>
          <a:p>
            <a:r>
              <a:rPr lang="ru-RU" sz="2800" b="1" dirty="0" smtClean="0"/>
              <a:t>Из бумаги не простой,</a:t>
            </a:r>
            <a:endParaRPr lang="ru-RU" sz="2800" dirty="0" smtClean="0"/>
          </a:p>
          <a:p>
            <a:r>
              <a:rPr lang="ru-RU" sz="2800" b="1" dirty="0" smtClean="0"/>
              <a:t>Из серебряной фольги.</a:t>
            </a:r>
            <a:endParaRPr lang="ru-RU" sz="2800" dirty="0" smtClean="0"/>
          </a:p>
          <a:p>
            <a:r>
              <a:rPr lang="ru-RU" sz="2800" b="1" dirty="0" smtClean="0"/>
              <a:t>Капитан, в бинокль гляди,</a:t>
            </a:r>
            <a:endParaRPr lang="ru-RU" sz="2800" dirty="0" smtClean="0"/>
          </a:p>
          <a:p>
            <a:r>
              <a:rPr lang="ru-RU" sz="2800" b="1" dirty="0" smtClean="0"/>
              <a:t>Чтоб корабль по курсу плыл</a:t>
            </a:r>
            <a:endParaRPr lang="ru-RU" sz="2800" dirty="0" smtClean="0"/>
          </a:p>
          <a:p>
            <a:r>
              <a:rPr lang="ru-RU" sz="2800" b="1" dirty="0" smtClean="0"/>
              <a:t>И на мель не наскочил.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http://simondrax.com/wp-content/uploads/2017/09/origami-blue-paper-ship-on-white-background-stock-photo-picture-yacht-origami-57-3d-origami-yach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2326"/>
            <a:ext cx="223774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imondrax.com/wp-content/uploads/2017/09/origami-blue-paper-ship-on-white-background-stock-photo-picture-yacht-origami-57-3d-origami-yach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42" y="3370662"/>
            <a:ext cx="223774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«Коврик».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/>
              <a:t>Коврик плету</a:t>
            </a:r>
            <a:endParaRPr lang="ru-RU" dirty="0" smtClean="0"/>
          </a:p>
          <a:p>
            <a:r>
              <a:rPr lang="ru-RU" b="1" dirty="0" smtClean="0"/>
              <a:t>Из полосок бумажных.</a:t>
            </a:r>
            <a:endParaRPr lang="ru-RU" dirty="0" smtClean="0"/>
          </a:p>
          <a:p>
            <a:r>
              <a:rPr lang="ru-RU" b="1" dirty="0" smtClean="0"/>
              <a:t>Видела коврик такой я однажды.</a:t>
            </a:r>
            <a:endParaRPr lang="ru-RU" dirty="0" smtClean="0"/>
          </a:p>
          <a:p>
            <a:r>
              <a:rPr lang="ru-RU" b="1" dirty="0" smtClean="0"/>
              <a:t>Яркими красками коврик горит,</a:t>
            </a:r>
            <a:endParaRPr lang="ru-RU" dirty="0" smtClean="0"/>
          </a:p>
          <a:p>
            <a:r>
              <a:rPr lang="ru-RU" b="1" dirty="0" smtClean="0"/>
              <a:t>Можно подружке его подарить.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avatars.mds.yandex.net/get-pdb/881477/9f24df0b-95ec-4eca-b433-40502a3edf19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5328592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600" b="1" dirty="0" smtClean="0"/>
              <a:t>Крупа.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2800" dirty="0" smtClean="0"/>
              <a:t>Предложите ребёнку регулярно заниматься с крупой: сортировать, угадывать с закрытыми глазами, катать между большим и указательным пальцами.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mamka.moscow/wp-content/uploads/igry-dlja-samyh-malenkih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4608512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umeika.com.ua/uploads/posts/2012-01/1327850132_img_699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6632"/>
            <a:ext cx="4114801" cy="351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iniykit.kiev.ua/wp-content/uploads/2016/01/IMG_03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1" y="116632"/>
            <a:ext cx="4320480" cy="297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oznaemigraya.ru/wp-content/uploads/2013/12/IMG_7857-Razreshenie-rabochego-stol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0" y="3092414"/>
            <a:ext cx="4320481" cy="336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aj-ja.ru/wp-content/uploads/2013/03/PICT1173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5227"/>
            <a:ext cx="4248472" cy="322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04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«Помощник».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13189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/>
              <a:t>Я крупу перебираю,</a:t>
            </a:r>
            <a:endParaRPr lang="ru-RU" dirty="0" smtClean="0"/>
          </a:p>
          <a:p>
            <a:r>
              <a:rPr lang="ru-RU" b="1" dirty="0" smtClean="0"/>
              <a:t>Мамочке помочь хочу.</a:t>
            </a:r>
            <a:endParaRPr lang="ru-RU" dirty="0" smtClean="0"/>
          </a:p>
          <a:p>
            <a:r>
              <a:rPr lang="ru-RU" b="1" dirty="0" smtClean="0"/>
              <a:t>Я с закрытыми глазами</a:t>
            </a:r>
            <a:endParaRPr lang="ru-RU" dirty="0" smtClean="0"/>
          </a:p>
          <a:p>
            <a:r>
              <a:rPr lang="ru-RU" b="1" dirty="0" smtClean="0"/>
              <a:t>Рис от гречки отличу.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s://yt3.ggpht.com/a-/AJLlDp0HL3_QunQ3IET_G8uWOEzF09HttF4FMVqDdw=s900-mo-c-c0xffffffff-rj-k-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660119" cy="388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mtdata.ru/u7/photo90C1/20330774283-0/origina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2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220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«Игра с горошком»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Дома я одна скучала.</a:t>
            </a:r>
            <a:endParaRPr lang="ru-RU" dirty="0" smtClean="0"/>
          </a:p>
          <a:p>
            <a:r>
              <a:rPr lang="ru-RU" b="1" dirty="0" smtClean="0"/>
              <a:t>Горсть горошинок достала.</a:t>
            </a:r>
            <a:endParaRPr lang="ru-RU" dirty="0" smtClean="0"/>
          </a:p>
          <a:p>
            <a:r>
              <a:rPr lang="ru-RU" b="1" dirty="0" smtClean="0"/>
              <a:t>Прежде чем игру начать,</a:t>
            </a:r>
            <a:endParaRPr lang="ru-RU" dirty="0" smtClean="0"/>
          </a:p>
          <a:p>
            <a:r>
              <a:rPr lang="ru-RU" b="1" dirty="0" smtClean="0"/>
              <a:t>Надо пальчику сказать:</a:t>
            </a:r>
            <a:endParaRPr lang="ru-RU" dirty="0" smtClean="0"/>
          </a:p>
          <a:p>
            <a:r>
              <a:rPr lang="ru-RU" b="1" dirty="0" smtClean="0"/>
              <a:t>- Пальчик, пальчик, мой хороший,</a:t>
            </a:r>
            <a:endParaRPr lang="ru-RU" dirty="0" smtClean="0"/>
          </a:p>
          <a:p>
            <a:r>
              <a:rPr lang="ru-RU" b="1" dirty="0" smtClean="0"/>
              <a:t>Ты прижми к столу горошек,</a:t>
            </a:r>
            <a:endParaRPr lang="ru-RU" dirty="0" smtClean="0"/>
          </a:p>
          <a:p>
            <a:r>
              <a:rPr lang="ru-RU" b="1" dirty="0" smtClean="0"/>
              <a:t>Покрути и покатай</a:t>
            </a:r>
            <a:endParaRPr lang="ru-RU" dirty="0" smtClean="0"/>
          </a:p>
          <a:p>
            <a:r>
              <a:rPr lang="ru-RU" b="1" dirty="0" smtClean="0"/>
              <a:t>И другому передай.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mitbbs.com/blog_pic/H/hui123/u1z9A8LL87De4ul0nuh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0200"/>
            <a:ext cx="2674640" cy="226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85010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Это надо знать!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Давно замечено, что чем лучше малыш управляет своими пальчиками, тем быстрее он начинает говорить. Нервные окончания пальцев рук напрямую связаны с теми участками головного мозга, который отвечает за речь малыша. Вот почему так полезно разрешать ребёнку играть с мелкими предметами. Пуговицы, спички, крупы есть в каждом доме.</a:t>
            </a:r>
          </a:p>
          <a:p>
            <a:r>
              <a:rPr lang="ru-RU" sz="2000" b="1" dirty="0" smtClean="0"/>
              <a:t>Игры способствуют развитию мелкой моторики и координации движений рук, стимулируют зрительное и слуховое восприятия, внимание, память, связную речь и словарный запас.</a:t>
            </a:r>
          </a:p>
          <a:p>
            <a:r>
              <a:rPr lang="ru-RU" sz="2000" b="1" dirty="0" smtClean="0"/>
              <a:t>Учёными доказано, что развитие рук находится в тесной связи с развитием речи и мышлением ребёнка. Уровень развития мелкой моторики и координации рук – один из показателей интеллектуального развития и, следовательно, готовности к школьному обучению.</a:t>
            </a:r>
          </a:p>
          <a:p>
            <a:r>
              <a:rPr lang="ru-RU" sz="2000" b="1" dirty="0" smtClean="0"/>
              <a:t>Ребёнок, имеющий высокий уровень развития мелкой моторики, умеет логически рассуждать, у него достаточно хорошо развиты внимание и память, связная речь.</a:t>
            </a:r>
          </a:p>
        </p:txBody>
      </p:sp>
      <p:pic>
        <p:nvPicPr>
          <p:cNvPr id="4" name="Picture 7" descr="F:\солнышк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"/>
            <a:ext cx="1512168" cy="15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dn-nus-1.pinme.ru/tumb/600/photo/af/ba/afbac4696ea8b080eeec24d2d293f7c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4637"/>
            <a:ext cx="4270886" cy="602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untiki.ru/uploads/images/8/6/6/2/3/c19c2b7e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98" y="274637"/>
            <a:ext cx="4514090" cy="6024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25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«Бусинки-горошки».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/>
              <a:t>Покатаю я в руках</a:t>
            </a:r>
            <a:endParaRPr lang="ru-RU" dirty="0" smtClean="0"/>
          </a:p>
          <a:p>
            <a:r>
              <a:rPr lang="ru-RU" b="1" dirty="0" smtClean="0"/>
              <a:t>Бусинки, горошки.</a:t>
            </a:r>
            <a:endParaRPr lang="ru-RU" dirty="0" smtClean="0"/>
          </a:p>
          <a:p>
            <a:r>
              <a:rPr lang="ru-RU" b="1" dirty="0" smtClean="0"/>
              <a:t>Станьте ловкими скорей,</a:t>
            </a:r>
            <a:endParaRPr lang="ru-RU" dirty="0" smtClean="0"/>
          </a:p>
          <a:p>
            <a:r>
              <a:rPr lang="ru-RU" b="1" dirty="0" smtClean="0"/>
              <a:t>Пальчики. Ладошки.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xn--6-7sbbaqbfe9bix5bmw9e.xn--j1aafqf.xn--p1ai/wp-content/uploads/%D0%BC%D0%BE%D1%82%D0%BE%D1%80%D0%B8%D0%BA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250704" cy="368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gospostavki.ru/uploadedFiles/eshopimages/big/d4a0aaff-9432-11e1-aab6-001d920257ac_9a6c5b6c-0450-11e5-be79-dca971893626-500x500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8856984" cy="6394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26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s.myshared.ru/6/729957/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" y="-14652"/>
            <a:ext cx="8816005" cy="66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1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разучивания пальчиковых игр 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8752"/>
              </p:ext>
            </p:extLst>
          </p:nvPr>
        </p:nvGraphicFramePr>
        <p:xfrm>
          <a:off x="457200" y="141277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F:\солнышко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99691"/>
            <a:ext cx="1584176" cy="16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:\солнышко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709067"/>
            <a:ext cx="1584176" cy="16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:\солнышко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429000"/>
            <a:ext cx="19732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32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 игры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инсценировка небольших рифмованных рассказов, сказок с помощью пальцев и рук. Эти игры как бы воссоздают реальность окружающего мира - предметы, животных, людей, их деятельность, явления природы. </a:t>
            </a:r>
            <a:endParaRPr lang="ru-RU" sz="2400" dirty="0"/>
          </a:p>
        </p:txBody>
      </p:sp>
      <p:pic>
        <p:nvPicPr>
          <p:cNvPr id="4" name="Picture 3" descr="C:\Documents and Settings\Tanja\Рабочий стол\сад\page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832" y="3212976"/>
            <a:ext cx="4392335" cy="3352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126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«Дождик»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/>
              <a:t>Дождик, дождик, поливай –</a:t>
            </a:r>
            <a:endParaRPr lang="ru-RU" sz="2600" dirty="0" smtClean="0"/>
          </a:p>
          <a:p>
            <a:r>
              <a:rPr lang="ru-RU" sz="2600" b="1" dirty="0" smtClean="0"/>
              <a:t>Будет хлеба каравай,</a:t>
            </a:r>
            <a:endParaRPr lang="ru-RU" sz="2600" dirty="0" smtClean="0"/>
          </a:p>
          <a:p>
            <a:r>
              <a:rPr lang="ru-RU" sz="2600" b="1" dirty="0" smtClean="0"/>
              <a:t>Будут булки, будут сушки,</a:t>
            </a:r>
            <a:endParaRPr lang="ru-RU" sz="2600" dirty="0" smtClean="0"/>
          </a:p>
          <a:p>
            <a:r>
              <a:rPr lang="ru-RU" sz="2600" b="1" dirty="0" smtClean="0"/>
              <a:t>Будут вкусные ватрушки.</a:t>
            </a:r>
          </a:p>
          <a:p>
            <a:pPr>
              <a:buNone/>
            </a:pPr>
            <a:endParaRPr lang="ru-RU" sz="2600" dirty="0" smtClean="0"/>
          </a:p>
          <a:p>
            <a:r>
              <a:rPr lang="ru-RU" sz="2400" dirty="0" smtClean="0"/>
              <a:t>Указательным пальцем одной руки постукивать по ладони другой, образовать перед собой круг руками, похлопывать поочерёдно одной ладонью другую, соединить большой и указательный пальцы рук вместе, образовывая большой круг.</a:t>
            </a:r>
          </a:p>
          <a:p>
            <a:endParaRPr lang="ru-RU" dirty="0"/>
          </a:p>
        </p:txBody>
      </p:sp>
      <p:pic>
        <p:nvPicPr>
          <p:cNvPr id="4" name="Рисунок 3" descr="guseniza00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827719" y="1417638"/>
            <a:ext cx="2880320" cy="216024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«Белочка».</a:t>
            </a:r>
            <a:r>
              <a:rPr lang="ru-RU" sz="4800" dirty="0" smtClean="0">
                <a:solidFill>
                  <a:schemeClr val="accent6"/>
                </a:solidFill>
              </a:rPr>
              <a:t/>
            </a:r>
            <a:br>
              <a:rPr lang="ru-RU" sz="4800" dirty="0" smtClean="0">
                <a:solidFill>
                  <a:schemeClr val="accent6"/>
                </a:solidFill>
              </a:rPr>
            </a:b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Белочка на ёлочке скачет вверх и вниз.</a:t>
            </a:r>
            <a:endParaRPr lang="ru-RU" sz="2800" dirty="0" smtClean="0"/>
          </a:p>
          <a:p>
            <a:r>
              <a:rPr lang="ru-RU" sz="2800" b="1" dirty="0" smtClean="0"/>
              <a:t>Белочка, за ёлочку лапками держись,</a:t>
            </a:r>
            <a:endParaRPr lang="ru-RU" sz="2800" dirty="0" smtClean="0"/>
          </a:p>
          <a:p>
            <a:r>
              <a:rPr lang="ru-RU" sz="2800" b="1" dirty="0" smtClean="0"/>
              <a:t>Прыг-скок на сучок, лапками держись!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Соединить кончики пальцев обеих рук, поднять ладони вверх и опустить, резко сжать кулачки, затем разжать, постучать пальчиками о стол, снова резко сжать кулачки.</a:t>
            </a:r>
          </a:p>
          <a:p>
            <a:endParaRPr lang="ru-RU" dirty="0"/>
          </a:p>
        </p:txBody>
      </p:sp>
      <p:pic>
        <p:nvPicPr>
          <p:cNvPr id="4" name="Picture 7" descr="F:\солнышк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42" y="116632"/>
            <a:ext cx="19732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«Жук».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На лужайке по ромашкам</a:t>
            </a:r>
            <a:endParaRPr lang="ru-RU" sz="2400" dirty="0" smtClean="0"/>
          </a:p>
          <a:p>
            <a:r>
              <a:rPr lang="ru-RU" sz="2400" b="1" dirty="0" smtClean="0"/>
              <a:t>Жук летел в цветной рубашке;</a:t>
            </a:r>
            <a:endParaRPr lang="ru-RU" sz="2400" dirty="0" smtClean="0"/>
          </a:p>
          <a:p>
            <a:r>
              <a:rPr lang="ru-RU" sz="2400" b="1" dirty="0" err="1" smtClean="0"/>
              <a:t>Жу-жу-жу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жу-жу-жу</a:t>
            </a:r>
            <a:r>
              <a:rPr lang="ru-RU" sz="2400" b="1" dirty="0" smtClean="0"/>
              <a:t>,</a:t>
            </a:r>
            <a:endParaRPr lang="ru-RU" sz="2400" dirty="0" smtClean="0"/>
          </a:p>
          <a:p>
            <a:r>
              <a:rPr lang="ru-RU" sz="2400" b="1" dirty="0" smtClean="0"/>
              <a:t>Я с ромашками дружу.</a:t>
            </a:r>
            <a:endParaRPr lang="ru-RU" sz="2400" dirty="0" smtClean="0"/>
          </a:p>
          <a:p>
            <a:r>
              <a:rPr lang="ru-RU" sz="2400" b="1" dirty="0" smtClean="0"/>
              <a:t>Тихо на ветру качаюсь,</a:t>
            </a:r>
            <a:endParaRPr lang="ru-RU" sz="2400" dirty="0" smtClean="0"/>
          </a:p>
          <a:p>
            <a:r>
              <a:rPr lang="ru-RU" sz="2400" b="1" dirty="0" smtClean="0"/>
              <a:t>Низко, низко наклоняюсь.</a:t>
            </a:r>
          </a:p>
          <a:p>
            <a:pPr>
              <a:buNone/>
            </a:pPr>
            <a:endParaRPr lang="ru-RU" sz="2600" dirty="0" smtClean="0"/>
          </a:p>
          <a:p>
            <a:r>
              <a:rPr lang="ru-RU" sz="2600" dirty="0" smtClean="0"/>
              <a:t>Руки положить на стол ладонями вниз. Медленно сгибать и разгибать пальцы. Затем поднять руки вверх, развести пальцы веером, покачивать из стороны в сторону, медленно наклонить руки вперёд.</a:t>
            </a:r>
          </a:p>
          <a:p>
            <a:endParaRPr lang="ru-RU" dirty="0"/>
          </a:p>
        </p:txBody>
      </p:sp>
      <p:pic>
        <p:nvPicPr>
          <p:cNvPr id="5" name="Picture 10" descr="http://blestiashki.narod.ru/2/1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55496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«Всё из пластилина».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Пластилин тоже даёт уникальные возможности проводить интересные игры с пользой для общего развития ребёнка.</a:t>
            </a:r>
          </a:p>
          <a:p>
            <a:r>
              <a:rPr lang="ru-RU" dirty="0" smtClean="0"/>
              <a:t>Покажите малышу все чудеса пластилинового мира, заинтересуйте его, и вы удивитесь, как быстро детские пальчики начнут создавать фигурки.</a:t>
            </a:r>
          </a:p>
          <a:p>
            <a:endParaRPr lang="ru-RU" dirty="0"/>
          </a:p>
        </p:txBody>
      </p:sp>
      <p:pic>
        <p:nvPicPr>
          <p:cNvPr id="4" name="Рисунок 3" descr="guseniza00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084168" y="4797152"/>
            <a:ext cx="2448272" cy="1872208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Я хочу лепить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«Всё из пластилина».</a:t>
            </a:r>
          </a:p>
          <a:p>
            <a:r>
              <a:rPr lang="ru-RU" b="1" dirty="0" smtClean="0"/>
              <a:t>Из пластилина овощи,</a:t>
            </a:r>
            <a:endParaRPr lang="ru-RU" dirty="0" smtClean="0"/>
          </a:p>
          <a:p>
            <a:r>
              <a:rPr lang="ru-RU" b="1" dirty="0" smtClean="0"/>
              <a:t>Из пластилина буквы.</a:t>
            </a:r>
            <a:endParaRPr lang="ru-RU" dirty="0" smtClean="0"/>
          </a:p>
          <a:p>
            <a:r>
              <a:rPr lang="ru-RU" b="1" dirty="0" smtClean="0"/>
              <a:t>Смогу слепить без </a:t>
            </a:r>
          </a:p>
          <a:p>
            <a:pPr marL="0" indent="0">
              <a:buNone/>
            </a:pPr>
            <a:r>
              <a:rPr lang="ru-RU" b="1" dirty="0" smtClean="0"/>
              <a:t>    помощи</a:t>
            </a:r>
            <a:endParaRPr lang="ru-RU" dirty="0" smtClean="0"/>
          </a:p>
          <a:p>
            <a:r>
              <a:rPr lang="ru-RU" b="1" dirty="0" smtClean="0"/>
              <a:t>Я даже торт для куклы.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Tanja\Рабочий стол\сад\Finger-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189064" cy="284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809</Words>
  <Application>Microsoft Office PowerPoint</Application>
  <PresentationFormat>Экран (4:3)</PresentationFormat>
  <Paragraphs>112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на тему: </vt:lpstr>
      <vt:lpstr>Это надо знать!</vt:lpstr>
      <vt:lpstr>Этапы разучивания пальчиковых игр </vt:lpstr>
      <vt:lpstr>Пальчиковые игры - </vt:lpstr>
      <vt:lpstr>«Дождик» </vt:lpstr>
      <vt:lpstr>«Белочка». </vt:lpstr>
      <vt:lpstr>«Жук». </vt:lpstr>
      <vt:lpstr>«Всё из пластилина». </vt:lpstr>
      <vt:lpstr>Я хочу лепить</vt:lpstr>
      <vt:lpstr> «Червячок». </vt:lpstr>
      <vt:lpstr>«Чашка». </vt:lpstr>
      <vt:lpstr>Бумага</vt:lpstr>
      <vt:lpstr> «Кораблик» </vt:lpstr>
      <vt:lpstr> «Коврик». </vt:lpstr>
      <vt:lpstr>Крупа.</vt:lpstr>
      <vt:lpstr>Презентация PowerPoint</vt:lpstr>
      <vt:lpstr> «Помощник». </vt:lpstr>
      <vt:lpstr>Презентация PowerPoint</vt:lpstr>
      <vt:lpstr> «Игра с горошком» </vt:lpstr>
      <vt:lpstr>Презентация PowerPoint</vt:lpstr>
      <vt:lpstr> «Бусинки-горошки».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Адвокат</cp:lastModifiedBy>
  <cp:revision>39</cp:revision>
  <dcterms:created xsi:type="dcterms:W3CDTF">2013-12-15T17:45:46Z</dcterms:created>
  <dcterms:modified xsi:type="dcterms:W3CDTF">2019-11-19T12:41:48Z</dcterms:modified>
</cp:coreProperties>
</file>